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Garamond" panose="02020404030301010803" pitchFamily="18" charset="0"/>
      <p:regular r:id="rId31"/>
      <p:bold r:id="rId32"/>
      <p:italic r:id="rId33"/>
      <p:boldItalic r:id="rId34"/>
    </p:embeddedFont>
    <p:embeddedFont>
      <p:font typeface="Lexend Deca" panose="020B0604020202020204" charset="-78"/>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JXPQXFqmT2CCM4qmzYb2kF+Fr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8" d="100"/>
          <a:sy n="88" d="100"/>
        </p:scale>
        <p:origin x="77" y="25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Font typeface="Arial"/>
              <a:buChar char="•"/>
            </a:pPr>
            <a:r>
              <a:rPr lang="en-US" sz="1800">
                <a:solidFill>
                  <a:schemeClr val="lt1"/>
                </a:solidFill>
              </a:rPr>
              <a:t>Bottom picture:</a:t>
            </a:r>
            <a:endParaRPr/>
          </a:p>
          <a:p>
            <a:pPr marL="914400" lvl="1" indent="-228600" algn="l" rtl="0">
              <a:lnSpc>
                <a:spcPct val="100000"/>
              </a:lnSpc>
              <a:spcBef>
                <a:spcPts val="0"/>
              </a:spcBef>
              <a:spcAft>
                <a:spcPts val="0"/>
              </a:spcAft>
              <a:buSzPts val="1400"/>
              <a:buFont typeface="Arial"/>
              <a:buChar char="•"/>
            </a:pPr>
            <a:r>
              <a:rPr lang="en-US" sz="1600">
                <a:solidFill>
                  <a:schemeClr val="lt1"/>
                </a:solidFill>
              </a:rPr>
              <a:t>Child: Text ('hello'),  container the text will appear as hello, but notice now that the grey only  surrounds the widget inside and everything else is white. This is because it only covers the container. The container restricts itself to that child widget</a:t>
            </a:r>
            <a:endParaRPr sz="1600">
              <a:solidFill>
                <a:schemeClr val="lt1"/>
              </a:solidFill>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6"/>
          <p:cNvSpPr txBox="1">
            <a:spLocks noGrp="1"/>
          </p:cNvSpPr>
          <p:nvPr>
            <p:ph type="ctrTitle"/>
          </p:nvPr>
        </p:nvSpPr>
        <p:spPr>
          <a:xfrm>
            <a:off x="685800" y="1991825"/>
            <a:ext cx="45390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12"/>
        <p:cNvGrpSpPr/>
        <p:nvPr/>
      </p:nvGrpSpPr>
      <p:grpSpPr>
        <a:xfrm>
          <a:off x="0" y="0"/>
          <a:ext cx="0" cy="0"/>
          <a:chOff x="0" y="0"/>
          <a:chExt cx="0" cy="0"/>
        </a:xfrm>
      </p:grpSpPr>
      <p:pic>
        <p:nvPicPr>
          <p:cNvPr id="13" name="Google Shape;13;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2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15"/>
        <p:cNvGrpSpPr/>
        <p:nvPr/>
      </p:nvGrpSpPr>
      <p:grpSpPr>
        <a:xfrm>
          <a:off x="0" y="0"/>
          <a:ext cx="0" cy="0"/>
          <a:chOff x="0" y="0"/>
          <a:chExt cx="0" cy="0"/>
        </a:xfrm>
      </p:grpSpPr>
      <p:sp>
        <p:nvSpPr>
          <p:cNvPr id="16" name="Google Shape;16;p2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7"/>
        <p:cNvGrpSpPr/>
        <p:nvPr/>
      </p:nvGrpSpPr>
      <p:grpSpPr>
        <a:xfrm>
          <a:off x="0" y="0"/>
          <a:ext cx="0" cy="0"/>
          <a:chOff x="0" y="0"/>
          <a:chExt cx="0" cy="0"/>
        </a:xfrm>
      </p:grpSpPr>
      <p:pic>
        <p:nvPicPr>
          <p:cNvPr id="18" name="Google Shape;18;p2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 name="Google Shape;19;p29"/>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0" name="Google Shape;20;p29"/>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600"/>
              </a:spcBef>
              <a:spcAft>
                <a:spcPts val="0"/>
              </a:spcAft>
              <a:buSzPts val="2400"/>
              <a:buChar char="⬡"/>
              <a:defRPr/>
            </a:lvl1pPr>
            <a:lvl2pPr marL="914400" lvl="1" indent="-381000" algn="l">
              <a:lnSpc>
                <a:spcPct val="115000"/>
              </a:lnSpc>
              <a:spcBef>
                <a:spcPts val="0"/>
              </a:spcBef>
              <a:spcAft>
                <a:spcPts val="0"/>
              </a:spcAft>
              <a:buSzPts val="2400"/>
              <a:buChar char="∙"/>
              <a:defRPr/>
            </a:lvl2pPr>
            <a:lvl3pPr marL="1371600" lvl="2" indent="-381000" algn="l">
              <a:lnSpc>
                <a:spcPct val="115000"/>
              </a:lnSpc>
              <a:spcBef>
                <a:spcPts val="0"/>
              </a:spcBef>
              <a:spcAft>
                <a:spcPts val="0"/>
              </a:spcAft>
              <a:buSzPts val="2400"/>
              <a:buChar char="∙"/>
              <a:defRPr/>
            </a:lvl3pPr>
            <a:lvl4pPr marL="1828800" lvl="3" indent="-381000" algn="l">
              <a:lnSpc>
                <a:spcPct val="115000"/>
              </a:lnSpc>
              <a:spcBef>
                <a:spcPts val="0"/>
              </a:spcBef>
              <a:spcAft>
                <a:spcPts val="0"/>
              </a:spcAft>
              <a:buSzPts val="2400"/>
              <a:buChar char="●"/>
              <a:defRPr/>
            </a:lvl4pPr>
            <a:lvl5pPr marL="2286000" lvl="4" indent="-381000" algn="l">
              <a:lnSpc>
                <a:spcPct val="115000"/>
              </a:lnSpc>
              <a:spcBef>
                <a:spcPts val="0"/>
              </a:spcBef>
              <a:spcAft>
                <a:spcPts val="0"/>
              </a:spcAft>
              <a:buSzPts val="2400"/>
              <a:buChar char="○"/>
              <a:defRPr/>
            </a:lvl5pPr>
            <a:lvl6pPr marL="2743200" lvl="5" indent="-381000" algn="l">
              <a:lnSpc>
                <a:spcPct val="115000"/>
              </a:lnSpc>
              <a:spcBef>
                <a:spcPts val="0"/>
              </a:spcBef>
              <a:spcAft>
                <a:spcPts val="0"/>
              </a:spcAft>
              <a:buSzPts val="2400"/>
              <a:buChar char="■"/>
              <a:defRPr/>
            </a:lvl6pPr>
            <a:lvl7pPr marL="3200400" lvl="6" indent="-381000" algn="l">
              <a:lnSpc>
                <a:spcPct val="115000"/>
              </a:lnSpc>
              <a:spcBef>
                <a:spcPts val="0"/>
              </a:spcBef>
              <a:spcAft>
                <a:spcPts val="0"/>
              </a:spcAft>
              <a:buSzPts val="2400"/>
              <a:buChar char="●"/>
              <a:defRPr/>
            </a:lvl7pPr>
            <a:lvl8pPr marL="3657600" lvl="7" indent="-381000" algn="l">
              <a:lnSpc>
                <a:spcPct val="115000"/>
              </a:lnSpc>
              <a:spcBef>
                <a:spcPts val="0"/>
              </a:spcBef>
              <a:spcAft>
                <a:spcPts val="0"/>
              </a:spcAft>
              <a:buSzPts val="2400"/>
              <a:buChar char="○"/>
              <a:defRPr/>
            </a:lvl8pPr>
            <a:lvl9pPr marL="4114800" lvl="8" indent="-381000" algn="l">
              <a:lnSpc>
                <a:spcPct val="115000"/>
              </a:lnSpc>
              <a:spcBef>
                <a:spcPts val="0"/>
              </a:spcBef>
              <a:spcAft>
                <a:spcPts val="0"/>
              </a:spcAft>
              <a:buSzPts val="2400"/>
              <a:buChar char="■"/>
              <a:defRPr/>
            </a:lvl9pPr>
          </a:lstStyle>
          <a:p>
            <a:endParaRPr/>
          </a:p>
        </p:txBody>
      </p:sp>
      <p:sp>
        <p:nvSpPr>
          <p:cNvPr id="21" name="Google Shape;21;p2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pic>
        <p:nvPicPr>
          <p:cNvPr id="23" name="Google Shape;23;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30"/>
          <p:cNvSpPr txBox="1">
            <a:spLocks noGrp="1"/>
          </p:cNvSpPr>
          <p:nvPr>
            <p:ph type="ctrTitle"/>
          </p:nvPr>
        </p:nvSpPr>
        <p:spPr>
          <a:xfrm>
            <a:off x="685800" y="1659550"/>
            <a:ext cx="42639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5" name="Google Shape;25;p30"/>
          <p:cNvSpPr txBox="1">
            <a:spLocks noGrp="1"/>
          </p:cNvSpPr>
          <p:nvPr>
            <p:ph type="subTitle" idx="1"/>
          </p:nvPr>
        </p:nvSpPr>
        <p:spPr>
          <a:xfrm>
            <a:off x="685800" y="2916254"/>
            <a:ext cx="4263900" cy="7848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26"/>
        <p:cNvGrpSpPr/>
        <p:nvPr/>
      </p:nvGrpSpPr>
      <p:grpSpPr>
        <a:xfrm>
          <a:off x="0" y="0"/>
          <a:ext cx="0" cy="0"/>
          <a:chOff x="0" y="0"/>
          <a:chExt cx="0" cy="0"/>
        </a:xfrm>
      </p:grpSpPr>
      <p:pic>
        <p:nvPicPr>
          <p:cNvPr id="27" name="Google Shape;27;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 name="Google Shape;28;p3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endParaRPr/>
          </a:p>
        </p:txBody>
      </p:sp>
      <p:sp>
        <p:nvSpPr>
          <p:cNvPr id="7" name="Google Shape;7;p25"/>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marR="0" lvl="0" indent="-342900" algn="l" rtl="0">
              <a:lnSpc>
                <a:spcPct val="115000"/>
              </a:lnSpc>
              <a:spcBef>
                <a:spcPts val="600"/>
              </a:spcBef>
              <a:spcAft>
                <a:spcPts val="0"/>
              </a:spcAft>
              <a:buClr>
                <a:schemeClr val="accent5"/>
              </a:buClr>
              <a:buSzPts val="1800"/>
              <a:buFont typeface="Arial"/>
              <a:buChar char="⬡"/>
              <a:defRPr sz="2400" b="0" i="0" u="none" strike="noStrike" cap="none">
                <a:solidFill>
                  <a:schemeClr val="lt1"/>
                </a:solidFill>
                <a:latin typeface="Arial"/>
                <a:ea typeface="Arial"/>
                <a:cs typeface="Arial"/>
                <a:sym typeface="Arial"/>
              </a:defRPr>
            </a:lvl1pPr>
            <a:lvl2pPr marL="914400" marR="0" lvl="1" indent="-381000" algn="l" rtl="0">
              <a:lnSpc>
                <a:spcPct val="115000"/>
              </a:lnSpc>
              <a:spcBef>
                <a:spcPts val="0"/>
              </a:spcBef>
              <a:spcAft>
                <a:spcPts val="0"/>
              </a:spcAft>
              <a:buClr>
                <a:schemeClr val="accent5"/>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115000"/>
              </a:lnSpc>
              <a:spcBef>
                <a:spcPts val="0"/>
              </a:spcBef>
              <a:spcAft>
                <a:spcPts val="0"/>
              </a:spcAft>
              <a:buClr>
                <a:schemeClr val="accent5"/>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6pPr>
            <a:lvl7pPr marL="3200400" marR="0" lvl="6"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7pPr>
            <a:lvl8pPr marL="3657600" marR="0" lvl="7"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8pPr>
            <a:lvl9pPr marL="4114800" marR="0" lvl="8"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9pPr>
          </a:lstStyle>
          <a:p>
            <a:endParaRPr/>
          </a:p>
        </p:txBody>
      </p:sp>
      <p:sp>
        <p:nvSpPr>
          <p:cNvPr id="8" name="Google Shape;8;p2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1"/>
          <p:cNvSpPr/>
          <p:nvPr/>
        </p:nvSpPr>
        <p:spPr>
          <a:xfrm>
            <a:off x="460174" y="1608943"/>
            <a:ext cx="4538999" cy="2015496"/>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 name="Google Shape;34;p1"/>
          <p:cNvSpPr txBox="1">
            <a:spLocks noGrp="1"/>
          </p:cNvSpPr>
          <p:nvPr>
            <p:ph type="ctrTitle"/>
          </p:nvPr>
        </p:nvSpPr>
        <p:spPr>
          <a:xfrm>
            <a:off x="685800" y="1991825"/>
            <a:ext cx="4539000" cy="1159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5000"/>
              <a:buNone/>
            </a:pPr>
            <a:r>
              <a:rPr lang="en-US" sz="5400" b="1">
                <a:solidFill>
                  <a:schemeClr val="lt1"/>
                </a:solidFill>
                <a:latin typeface="Garamond"/>
                <a:ea typeface="Garamond"/>
                <a:cs typeface="Garamond"/>
                <a:sym typeface="Garamond"/>
              </a:rPr>
              <a:t>FLUTTER</a:t>
            </a:r>
            <a:r>
              <a:rPr lang="en-US" sz="5400" b="1">
                <a:solidFill>
                  <a:schemeClr val="lt1"/>
                </a:solidFill>
                <a:latin typeface="Arial"/>
                <a:ea typeface="Arial"/>
                <a:cs typeface="Arial"/>
                <a:sym typeface="Arial"/>
              </a:rPr>
              <a:t> </a:t>
            </a:r>
            <a:r>
              <a:rPr lang="en-US" sz="5400" b="1">
                <a:solidFill>
                  <a:schemeClr val="lt1"/>
                </a:solidFill>
                <a:latin typeface="Garamond"/>
                <a:ea typeface="Garamond"/>
                <a:cs typeface="Garamond"/>
                <a:sym typeface="Garamond"/>
              </a:rPr>
              <a:t>WORKSHOP</a:t>
            </a:r>
            <a:endParaRPr>
              <a:latin typeface="Garamond"/>
              <a:ea typeface="Garamond"/>
              <a:cs typeface="Garamond"/>
              <a:sym typeface="Garamond"/>
            </a:endParaRPr>
          </a:p>
        </p:txBody>
      </p:sp>
      <p:pic>
        <p:nvPicPr>
          <p:cNvPr id="35" name="Google Shape;35;p1"/>
          <p:cNvPicPr preferRelativeResize="0"/>
          <p:nvPr/>
        </p:nvPicPr>
        <p:blipFill rotWithShape="1">
          <a:blip r:embed="rId3">
            <a:alphaModFix/>
          </a:blip>
          <a:srcRect/>
          <a:stretch/>
        </p:blipFill>
        <p:spPr>
          <a:xfrm>
            <a:off x="5894475" y="1050906"/>
            <a:ext cx="1782850" cy="2031750"/>
          </a:xfrm>
          <a:prstGeom prst="rect">
            <a:avLst/>
          </a:prstGeom>
          <a:noFill/>
          <a:ln>
            <a:noFill/>
          </a:ln>
        </p:spPr>
      </p:pic>
      <p:pic>
        <p:nvPicPr>
          <p:cNvPr id="36" name="Google Shape;36;p1"/>
          <p:cNvPicPr preferRelativeResize="0"/>
          <p:nvPr/>
        </p:nvPicPr>
        <p:blipFill rotWithShape="1">
          <a:blip r:embed="rId4">
            <a:alphaModFix/>
          </a:blip>
          <a:srcRect/>
          <a:stretch/>
        </p:blipFill>
        <p:spPr>
          <a:xfrm>
            <a:off x="5320814" y="378324"/>
            <a:ext cx="662500" cy="726550"/>
          </a:xfrm>
          <a:prstGeom prst="rect">
            <a:avLst/>
          </a:prstGeom>
          <a:noFill/>
          <a:ln>
            <a:noFill/>
          </a:ln>
        </p:spPr>
      </p:pic>
      <p:pic>
        <p:nvPicPr>
          <p:cNvPr id="37" name="Google Shape;37;p1"/>
          <p:cNvPicPr preferRelativeResize="0"/>
          <p:nvPr/>
        </p:nvPicPr>
        <p:blipFill rotWithShape="1">
          <a:blip r:embed="rId5">
            <a:alphaModFix/>
          </a:blip>
          <a:srcRect/>
          <a:stretch/>
        </p:blipFill>
        <p:spPr>
          <a:xfrm>
            <a:off x="7593770" y="884611"/>
            <a:ext cx="482075" cy="525200"/>
          </a:xfrm>
          <a:prstGeom prst="rect">
            <a:avLst/>
          </a:prstGeom>
          <a:noFill/>
          <a:ln>
            <a:noFill/>
          </a:ln>
        </p:spPr>
      </p:pic>
      <p:pic>
        <p:nvPicPr>
          <p:cNvPr id="38" name="Google Shape;38;p1"/>
          <p:cNvPicPr preferRelativeResize="0"/>
          <p:nvPr/>
        </p:nvPicPr>
        <p:blipFill rotWithShape="1">
          <a:blip r:embed="rId6">
            <a:alphaModFix/>
          </a:blip>
          <a:srcRect/>
          <a:stretch/>
        </p:blipFill>
        <p:spPr>
          <a:xfrm>
            <a:off x="5621692" y="4034576"/>
            <a:ext cx="586165" cy="686300"/>
          </a:xfrm>
          <a:prstGeom prst="rect">
            <a:avLst/>
          </a:prstGeom>
          <a:noFill/>
          <a:ln>
            <a:noFill/>
          </a:ln>
        </p:spPr>
      </p:pic>
      <p:pic>
        <p:nvPicPr>
          <p:cNvPr id="39" name="Google Shape;39;p1"/>
          <p:cNvPicPr preferRelativeResize="0"/>
          <p:nvPr/>
        </p:nvPicPr>
        <p:blipFill rotWithShape="1">
          <a:blip r:embed="rId7">
            <a:alphaModFix/>
          </a:blip>
          <a:srcRect/>
          <a:stretch/>
        </p:blipFill>
        <p:spPr>
          <a:xfrm>
            <a:off x="8404399" y="3624439"/>
            <a:ext cx="321850" cy="448425"/>
          </a:xfrm>
          <a:prstGeom prst="rect">
            <a:avLst/>
          </a:prstGeom>
          <a:noFill/>
          <a:ln>
            <a:noFill/>
          </a:ln>
        </p:spPr>
      </p:pic>
      <p:pic>
        <p:nvPicPr>
          <p:cNvPr id="40" name="Google Shape;40;p1"/>
          <p:cNvPicPr preferRelativeResize="0"/>
          <p:nvPr/>
        </p:nvPicPr>
        <p:blipFill rotWithShape="1">
          <a:blip r:embed="rId7">
            <a:alphaModFix/>
          </a:blip>
          <a:srcRect/>
          <a:stretch/>
        </p:blipFill>
        <p:spPr>
          <a:xfrm>
            <a:off x="8664593" y="3757882"/>
            <a:ext cx="321850" cy="448425"/>
          </a:xfrm>
          <a:prstGeom prst="rect">
            <a:avLst/>
          </a:prstGeom>
          <a:noFill/>
          <a:ln>
            <a:noFill/>
          </a:ln>
        </p:spPr>
      </p:pic>
      <p:pic>
        <p:nvPicPr>
          <p:cNvPr id="41" name="Google Shape;41;p1"/>
          <p:cNvPicPr preferRelativeResize="0"/>
          <p:nvPr/>
        </p:nvPicPr>
        <p:blipFill rotWithShape="1">
          <a:blip r:embed="rId8">
            <a:alphaModFix/>
          </a:blip>
          <a:srcRect/>
          <a:stretch/>
        </p:blipFill>
        <p:spPr>
          <a:xfrm>
            <a:off x="7455049" y="4569634"/>
            <a:ext cx="1531394" cy="437082"/>
          </a:xfrm>
          <a:prstGeom prst="rect">
            <a:avLst/>
          </a:prstGeom>
          <a:noFill/>
          <a:ln>
            <a:noFill/>
          </a:ln>
        </p:spPr>
      </p:pic>
      <p:pic>
        <p:nvPicPr>
          <p:cNvPr id="42" name="Google Shape;42;p1" descr="A picture containing text, businesscard, vector graphics&#10;&#10;Description automatically generated"/>
          <p:cNvPicPr preferRelativeResize="0"/>
          <p:nvPr/>
        </p:nvPicPr>
        <p:blipFill rotWithShape="1">
          <a:blip r:embed="rId9">
            <a:alphaModFix/>
          </a:blip>
          <a:srcRect/>
          <a:stretch/>
        </p:blipFill>
        <p:spPr>
          <a:xfrm>
            <a:off x="8594609" y="163899"/>
            <a:ext cx="378671" cy="330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1"/>
          <p:cNvSpPr/>
          <p:nvPr/>
        </p:nvSpPr>
        <p:spPr>
          <a:xfrm>
            <a:off x="187461" y="265305"/>
            <a:ext cx="5089795" cy="693208"/>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11"/>
          <p:cNvSpPr txBox="1">
            <a:spLocks noGrp="1"/>
          </p:cNvSpPr>
          <p:nvPr>
            <p:ph type="body" idx="1"/>
          </p:nvPr>
        </p:nvSpPr>
        <p:spPr>
          <a:xfrm>
            <a:off x="505246" y="1175518"/>
            <a:ext cx="7680223" cy="3682977"/>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Font typeface="Noto Sans Symbols"/>
              <a:buChar char="❖"/>
            </a:pPr>
            <a:r>
              <a:rPr lang="en-US" sz="1800">
                <a:solidFill>
                  <a:schemeClr val="lt1"/>
                </a:solidFill>
              </a:rPr>
              <a:t>Hot Reload </a:t>
            </a:r>
            <a:endParaRPr/>
          </a:p>
          <a:p>
            <a:pPr marL="76200" lvl="0" indent="0" algn="l" rtl="0">
              <a:lnSpc>
                <a:spcPct val="115000"/>
              </a:lnSpc>
              <a:spcBef>
                <a:spcPts val="600"/>
              </a:spcBef>
              <a:spcAft>
                <a:spcPts val="0"/>
              </a:spcAft>
              <a:buSzPts val="2400"/>
              <a:buNone/>
            </a:pPr>
            <a:r>
              <a:rPr lang="en-US" sz="1800">
                <a:solidFill>
                  <a:schemeClr val="lt1"/>
                </a:solidFill>
              </a:rPr>
              <a:t>	-  Reloads that app but saves the environment variables. </a:t>
            </a:r>
            <a:endParaRPr/>
          </a:p>
          <a:p>
            <a:pPr marL="457200" lvl="0" indent="-381000" algn="l" rtl="0">
              <a:lnSpc>
                <a:spcPct val="115000"/>
              </a:lnSpc>
              <a:spcBef>
                <a:spcPts val="600"/>
              </a:spcBef>
              <a:spcAft>
                <a:spcPts val="0"/>
              </a:spcAft>
              <a:buSzPts val="2400"/>
              <a:buFont typeface="Noto Sans Symbols"/>
              <a:buChar char="❖"/>
            </a:pPr>
            <a:r>
              <a:rPr lang="en-US" sz="1800">
                <a:solidFill>
                  <a:schemeClr val="lt1"/>
                </a:solidFill>
              </a:rPr>
              <a:t>Hot Reload feature helps you quickly </a:t>
            </a:r>
            <a:endParaRPr sz="1800">
              <a:solidFill>
                <a:schemeClr val="lt1"/>
              </a:solidFill>
            </a:endParaRPr>
          </a:p>
          <a:p>
            <a:pPr marL="533400" lvl="1" indent="0" algn="l" rtl="0">
              <a:lnSpc>
                <a:spcPct val="115000"/>
              </a:lnSpc>
              <a:spcBef>
                <a:spcPts val="0"/>
              </a:spcBef>
              <a:spcAft>
                <a:spcPts val="0"/>
              </a:spcAft>
              <a:buSzPts val="2400"/>
              <a:buNone/>
            </a:pPr>
            <a:r>
              <a:rPr lang="en-US" sz="1800">
                <a:solidFill>
                  <a:schemeClr val="lt1"/>
                </a:solidFill>
              </a:rPr>
              <a:t>- 	Easily experiment</a:t>
            </a:r>
            <a:endParaRPr sz="1800">
              <a:solidFill>
                <a:schemeClr val="lt1"/>
              </a:solidFill>
            </a:endParaRPr>
          </a:p>
          <a:p>
            <a:pPr marL="533400" lvl="1" indent="0" algn="l" rtl="0">
              <a:lnSpc>
                <a:spcPct val="115000"/>
              </a:lnSpc>
              <a:spcBef>
                <a:spcPts val="0"/>
              </a:spcBef>
              <a:spcAft>
                <a:spcPts val="0"/>
              </a:spcAft>
              <a:buSzPts val="2400"/>
              <a:buNone/>
            </a:pPr>
            <a:r>
              <a:rPr lang="en-US" sz="1800">
                <a:solidFill>
                  <a:schemeClr val="lt1"/>
                </a:solidFill>
              </a:rPr>
              <a:t>- 	Build User Interfaces’ </a:t>
            </a:r>
            <a:endParaRPr sz="1800">
              <a:solidFill>
                <a:schemeClr val="lt1"/>
              </a:solidFill>
            </a:endParaRPr>
          </a:p>
          <a:p>
            <a:pPr marL="533400" lvl="1" indent="0" algn="l" rtl="0">
              <a:lnSpc>
                <a:spcPct val="115000"/>
              </a:lnSpc>
              <a:spcBef>
                <a:spcPts val="0"/>
              </a:spcBef>
              <a:spcAft>
                <a:spcPts val="0"/>
              </a:spcAft>
              <a:buSzPts val="2400"/>
              <a:buNone/>
            </a:pPr>
            <a:r>
              <a:rPr lang="en-US" sz="1800">
                <a:solidFill>
                  <a:schemeClr val="lt1"/>
                </a:solidFill>
              </a:rPr>
              <a:t>- 	Add features </a:t>
            </a:r>
            <a:endParaRPr sz="1800">
              <a:solidFill>
                <a:schemeClr val="lt1"/>
              </a:solidFill>
            </a:endParaRPr>
          </a:p>
          <a:p>
            <a:pPr marL="533400" lvl="1" indent="0" algn="l" rtl="0">
              <a:lnSpc>
                <a:spcPct val="115000"/>
              </a:lnSpc>
              <a:spcBef>
                <a:spcPts val="0"/>
              </a:spcBef>
              <a:spcAft>
                <a:spcPts val="0"/>
              </a:spcAft>
              <a:buSzPts val="2400"/>
              <a:buNone/>
            </a:pPr>
            <a:r>
              <a:rPr lang="en-US" sz="1800">
                <a:solidFill>
                  <a:schemeClr val="lt1"/>
                </a:solidFill>
              </a:rPr>
              <a:t>- 	Fix bugs</a:t>
            </a:r>
            <a:endParaRPr/>
          </a:p>
          <a:p>
            <a:pPr marL="914400" lvl="1" indent="-228600" algn="l" rtl="0">
              <a:lnSpc>
                <a:spcPct val="115000"/>
              </a:lnSpc>
              <a:spcBef>
                <a:spcPts val="0"/>
              </a:spcBef>
              <a:spcAft>
                <a:spcPts val="0"/>
              </a:spcAft>
              <a:buSzPts val="2400"/>
              <a:buFont typeface="Noto Sans Symbols"/>
              <a:buNone/>
            </a:pPr>
            <a:endParaRPr sz="1800">
              <a:solidFill>
                <a:schemeClr val="lt1"/>
              </a:solidFill>
            </a:endParaRPr>
          </a:p>
          <a:p>
            <a:pPr marL="457200" lvl="0" indent="-381000" algn="l" rtl="0">
              <a:lnSpc>
                <a:spcPct val="115000"/>
              </a:lnSpc>
              <a:spcBef>
                <a:spcPts val="600"/>
              </a:spcBef>
              <a:spcAft>
                <a:spcPts val="0"/>
              </a:spcAft>
              <a:buSzPts val="2400"/>
              <a:buFont typeface="Noto Sans Symbols"/>
              <a:buChar char="❖"/>
            </a:pPr>
            <a:r>
              <a:rPr lang="en-US" sz="1800">
                <a:solidFill>
                  <a:schemeClr val="lt1"/>
                </a:solidFill>
              </a:rPr>
              <a:t>Hot Restart </a:t>
            </a:r>
            <a:endParaRPr/>
          </a:p>
          <a:p>
            <a:pPr marL="533400" lvl="1" indent="0" algn="l" rtl="0">
              <a:lnSpc>
                <a:spcPct val="115000"/>
              </a:lnSpc>
              <a:spcBef>
                <a:spcPts val="0"/>
              </a:spcBef>
              <a:spcAft>
                <a:spcPts val="0"/>
              </a:spcAft>
              <a:buSzPts val="2400"/>
              <a:buNone/>
            </a:pPr>
            <a:r>
              <a:rPr lang="en-US" sz="1800">
                <a:solidFill>
                  <a:schemeClr val="lt1"/>
                </a:solidFill>
              </a:rPr>
              <a:t>- 	Reloads the entire app </a:t>
            </a:r>
            <a:endParaRPr/>
          </a:p>
          <a:p>
            <a:pPr marL="457200" lvl="0" indent="-228600" algn="l" rtl="0">
              <a:lnSpc>
                <a:spcPct val="115000"/>
              </a:lnSpc>
              <a:spcBef>
                <a:spcPts val="600"/>
              </a:spcBef>
              <a:spcAft>
                <a:spcPts val="0"/>
              </a:spcAft>
              <a:buSzPts val="2400"/>
              <a:buNone/>
            </a:pPr>
            <a:endParaRPr sz="1800" b="1"/>
          </a:p>
        </p:txBody>
      </p:sp>
      <p:sp>
        <p:nvSpPr>
          <p:cNvPr id="268" name="Google Shape;268;p1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
        <p:nvSpPr>
          <p:cNvPr id="269" name="Google Shape;269;p11"/>
          <p:cNvSpPr txBox="1">
            <a:spLocks noGrp="1"/>
          </p:cNvSpPr>
          <p:nvPr>
            <p:ph type="title"/>
          </p:nvPr>
        </p:nvSpPr>
        <p:spPr>
          <a:xfrm>
            <a:off x="392888" y="0"/>
            <a:ext cx="6013450" cy="85725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SzPts val="3200"/>
              <a:buNone/>
            </a:pPr>
            <a:r>
              <a:rPr lang="en-US">
                <a:solidFill>
                  <a:schemeClr val="lt1"/>
                </a:solidFill>
                <a:latin typeface="Garamond"/>
                <a:ea typeface="Garamond"/>
                <a:cs typeface="Garamond"/>
                <a:sym typeface="Garamond"/>
              </a:rPr>
              <a:t>Hot Reload &amp; Hot Restart </a:t>
            </a:r>
            <a:endParaRPr>
              <a:solidFill>
                <a:schemeClr val="lt1"/>
              </a:solidFill>
              <a:latin typeface="Garamond"/>
              <a:ea typeface="Garamond"/>
              <a:cs typeface="Garamond"/>
              <a:sym typeface="Garamond"/>
            </a:endParaRPr>
          </a:p>
        </p:txBody>
      </p:sp>
      <p:pic>
        <p:nvPicPr>
          <p:cNvPr id="270" name="Google Shape;270;p11" descr="A picture containing text, businesscard, vector graphics&#10;&#10;Description automatically generated"/>
          <p:cNvPicPr preferRelativeResize="0"/>
          <p:nvPr/>
        </p:nvPicPr>
        <p:blipFill rotWithShape="1">
          <a:blip r:embed="rId3">
            <a:alphaModFix/>
          </a:blip>
          <a:srcRect/>
          <a:stretch/>
        </p:blipFill>
        <p:spPr>
          <a:xfrm>
            <a:off x="8594609" y="163899"/>
            <a:ext cx="378671" cy="330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0"/>
          <p:cNvSpPr txBox="1"/>
          <p:nvPr/>
        </p:nvSpPr>
        <p:spPr>
          <a:xfrm>
            <a:off x="1814265" y="1838832"/>
            <a:ext cx="6014400" cy="85740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600"/>
              </a:spcAft>
              <a:buClr>
                <a:schemeClr val="lt1"/>
              </a:buClr>
              <a:buSzPts val="3200"/>
              <a:buFont typeface="Lexend Deca"/>
              <a:buNone/>
            </a:pPr>
            <a:r>
              <a:rPr lang="en-US" sz="3200" b="1" i="0" u="none" strike="noStrike" cap="none">
                <a:solidFill>
                  <a:schemeClr val="lt1"/>
                </a:solidFill>
                <a:latin typeface="Lexend Deca"/>
                <a:ea typeface="Lexend Deca"/>
                <a:cs typeface="Lexend Deca"/>
                <a:sym typeface="Lexend Deca"/>
              </a:rPr>
              <a:t>Scaffolding and AppBar Demo</a:t>
            </a:r>
            <a:endParaRPr/>
          </a:p>
        </p:txBody>
      </p:sp>
      <p:sp>
        <p:nvSpPr>
          <p:cNvPr id="276" name="Google Shape;276;p1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600"/>
              </a:spcAft>
              <a:buSzPts val="1300"/>
              <a:buNone/>
            </a:pPr>
            <a:fld id="{00000000-1234-1234-1234-123412341234}" type="slidenum">
              <a:rPr lang="en-US"/>
              <a:t>11</a:t>
            </a:fld>
            <a:endParaRPr/>
          </a:p>
        </p:txBody>
      </p:sp>
      <p:pic>
        <p:nvPicPr>
          <p:cNvPr id="277" name="Google Shape;277;p10" descr="A picture containing text, businesscard, vector graphics&#10;&#10;Description automatically generated"/>
          <p:cNvPicPr preferRelativeResize="0"/>
          <p:nvPr/>
        </p:nvPicPr>
        <p:blipFill rotWithShape="1">
          <a:blip r:embed="rId3">
            <a:alphaModFix/>
          </a:blip>
          <a:srcRect/>
          <a:stretch/>
        </p:blipFill>
        <p:spPr>
          <a:xfrm>
            <a:off x="8594609" y="163899"/>
            <a:ext cx="378671" cy="330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2"/>
          <p:cNvSpPr txBox="1">
            <a:spLocks noGrp="1"/>
          </p:cNvSpPr>
          <p:nvPr>
            <p:ph type="body" idx="1"/>
          </p:nvPr>
        </p:nvSpPr>
        <p:spPr>
          <a:xfrm>
            <a:off x="40225" y="1089998"/>
            <a:ext cx="8448734" cy="3266705"/>
          </a:xfrm>
          <a:prstGeom prst="rect">
            <a:avLst/>
          </a:prstGeom>
          <a:noFill/>
          <a:ln>
            <a:noFill/>
          </a:ln>
        </p:spPr>
        <p:txBody>
          <a:bodyPr spcFirstLastPara="1" wrap="square" lIns="0" tIns="0" rIns="0" bIns="0" anchor="t" anchorCtr="0">
            <a:noAutofit/>
          </a:bodyPr>
          <a:lstStyle/>
          <a:p>
            <a:pPr marL="742950" lvl="1" indent="-285750" algn="l" rtl="0">
              <a:lnSpc>
                <a:spcPct val="200000"/>
              </a:lnSpc>
              <a:spcBef>
                <a:spcPts val="0"/>
              </a:spcBef>
              <a:spcAft>
                <a:spcPts val="0"/>
              </a:spcAft>
              <a:buSzPts val="2400"/>
              <a:buFont typeface="Noto Sans Symbols"/>
              <a:buChar char="❖"/>
            </a:pPr>
            <a:r>
              <a:rPr lang="en-US" sz="1400">
                <a:solidFill>
                  <a:schemeClr val="lt1"/>
                </a:solidFill>
              </a:rPr>
              <a:t>Images can be added via online links or files from your desktop.</a:t>
            </a:r>
            <a:endParaRPr/>
          </a:p>
          <a:p>
            <a:pPr marL="742950" lvl="1" indent="-133350" algn="l" rtl="0">
              <a:lnSpc>
                <a:spcPct val="200000"/>
              </a:lnSpc>
              <a:spcBef>
                <a:spcPts val="0"/>
              </a:spcBef>
              <a:spcAft>
                <a:spcPts val="0"/>
              </a:spcAft>
              <a:buSzPts val="2400"/>
              <a:buFont typeface="Noto Sans Symbols"/>
              <a:buNone/>
            </a:pPr>
            <a:endParaRPr sz="1400">
              <a:solidFill>
                <a:schemeClr val="lt1"/>
              </a:solidFill>
            </a:endParaRPr>
          </a:p>
          <a:p>
            <a:pPr marL="742950" lvl="1" indent="-285750" algn="l" rtl="0">
              <a:lnSpc>
                <a:spcPct val="200000"/>
              </a:lnSpc>
              <a:spcBef>
                <a:spcPts val="0"/>
              </a:spcBef>
              <a:spcAft>
                <a:spcPts val="0"/>
              </a:spcAft>
              <a:buSzPts val="2400"/>
              <a:buFont typeface="Noto Sans Symbols"/>
              <a:buChar char="❖"/>
            </a:pPr>
            <a:r>
              <a:rPr lang="en-US" sz="1400">
                <a:solidFill>
                  <a:schemeClr val="lt1"/>
                </a:solidFill>
              </a:rPr>
              <a:t>NetworkImage()</a:t>
            </a:r>
            <a:endParaRPr/>
          </a:p>
          <a:p>
            <a:pPr marL="1200150" lvl="2" indent="-285750" algn="l" rtl="0">
              <a:lnSpc>
                <a:spcPct val="200000"/>
              </a:lnSpc>
              <a:spcBef>
                <a:spcPts val="0"/>
              </a:spcBef>
              <a:spcAft>
                <a:spcPts val="0"/>
              </a:spcAft>
              <a:buSzPts val="2400"/>
              <a:buFont typeface="Noto Sans Symbols"/>
              <a:buChar char="❖"/>
            </a:pPr>
            <a:r>
              <a:rPr lang="en-US" sz="1400">
                <a:solidFill>
                  <a:schemeClr val="lt1"/>
                </a:solidFill>
              </a:rPr>
              <a:t>displays images from the internet</a:t>
            </a:r>
            <a:endParaRPr/>
          </a:p>
          <a:p>
            <a:pPr marL="1200150" lvl="2" indent="-285750" algn="l" rtl="0">
              <a:lnSpc>
                <a:spcPct val="200000"/>
              </a:lnSpc>
              <a:spcBef>
                <a:spcPts val="0"/>
              </a:spcBef>
              <a:spcAft>
                <a:spcPts val="0"/>
              </a:spcAft>
              <a:buSzPts val="2400"/>
              <a:buFont typeface="Noto Sans Symbols"/>
              <a:buChar char="❖"/>
            </a:pPr>
            <a:r>
              <a:rPr lang="en-US" sz="1400">
                <a:solidFill>
                  <a:schemeClr val="lt1"/>
                </a:solidFill>
              </a:rPr>
              <a:t>You can copy a url by right clicking an image online and clicking “copy image url”</a:t>
            </a:r>
            <a:endParaRPr/>
          </a:p>
          <a:p>
            <a:pPr marL="914400" lvl="2" indent="0" algn="l" rtl="0">
              <a:lnSpc>
                <a:spcPct val="200000"/>
              </a:lnSpc>
              <a:spcBef>
                <a:spcPts val="0"/>
              </a:spcBef>
              <a:spcAft>
                <a:spcPts val="0"/>
              </a:spcAft>
              <a:buSzPts val="2400"/>
              <a:buNone/>
            </a:pPr>
            <a:endParaRPr sz="1400">
              <a:solidFill>
                <a:schemeClr val="lt1"/>
              </a:solidFill>
            </a:endParaRPr>
          </a:p>
          <a:p>
            <a:pPr marL="742950" lvl="1" indent="-285750" algn="l" rtl="0">
              <a:lnSpc>
                <a:spcPct val="200000"/>
              </a:lnSpc>
              <a:spcBef>
                <a:spcPts val="0"/>
              </a:spcBef>
              <a:spcAft>
                <a:spcPts val="0"/>
              </a:spcAft>
              <a:buSzPts val="2400"/>
              <a:buFont typeface="Noto Sans Symbols"/>
              <a:buChar char="❖"/>
            </a:pPr>
            <a:r>
              <a:rPr lang="en-US" sz="1600">
                <a:solidFill>
                  <a:schemeClr val="lt1"/>
                </a:solidFill>
              </a:rPr>
              <a:t>Assetimage()</a:t>
            </a:r>
            <a:endParaRPr/>
          </a:p>
          <a:p>
            <a:pPr marL="1200150" lvl="2" indent="-285750" algn="l" rtl="0">
              <a:lnSpc>
                <a:spcPct val="200000"/>
              </a:lnSpc>
              <a:spcBef>
                <a:spcPts val="0"/>
              </a:spcBef>
              <a:spcAft>
                <a:spcPts val="0"/>
              </a:spcAft>
              <a:buSzPts val="2400"/>
              <a:buFont typeface="Noto Sans Symbols"/>
              <a:buChar char="❖"/>
            </a:pPr>
            <a:r>
              <a:rPr lang="en-US" sz="1600">
                <a:solidFill>
                  <a:schemeClr val="lt1"/>
                </a:solidFill>
              </a:rPr>
              <a:t>Inputs local image on your personal computer.</a:t>
            </a:r>
            <a:endParaRPr/>
          </a:p>
          <a:p>
            <a:pPr marL="457200" lvl="0" indent="-228600" algn="l" rtl="0">
              <a:lnSpc>
                <a:spcPct val="115000"/>
              </a:lnSpc>
              <a:spcBef>
                <a:spcPts val="600"/>
              </a:spcBef>
              <a:spcAft>
                <a:spcPts val="0"/>
              </a:spcAft>
              <a:buSzPts val="2400"/>
              <a:buNone/>
            </a:pPr>
            <a:endParaRPr sz="1400"/>
          </a:p>
        </p:txBody>
      </p:sp>
      <p:sp>
        <p:nvSpPr>
          <p:cNvPr id="283" name="Google Shape;283;p1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sp>
        <p:nvSpPr>
          <p:cNvPr id="284" name="Google Shape;284;p12"/>
          <p:cNvSpPr/>
          <p:nvPr/>
        </p:nvSpPr>
        <p:spPr>
          <a:xfrm>
            <a:off x="292793" y="266193"/>
            <a:ext cx="3628736" cy="693208"/>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12"/>
          <p:cNvSpPr txBox="1">
            <a:spLocks noGrp="1"/>
          </p:cNvSpPr>
          <p:nvPr>
            <p:ph type="title"/>
          </p:nvPr>
        </p:nvSpPr>
        <p:spPr>
          <a:xfrm>
            <a:off x="670502" y="123382"/>
            <a:ext cx="2598600" cy="857400"/>
          </a:xfrm>
          <a:prstGeom prst="rect">
            <a:avLst/>
          </a:prstGeom>
          <a:noFill/>
          <a:ln>
            <a:noFill/>
          </a:ln>
        </p:spPr>
        <p:txBody>
          <a:bodyPr spcFirstLastPara="1" wrap="square" lIns="0" tIns="0" rIns="0" bIns="0" anchor="b" anchorCtr="0">
            <a:normAutofit fontScale="90000"/>
          </a:bodyPr>
          <a:lstStyle/>
          <a:p>
            <a:pPr marL="0" lvl="0" indent="0" algn="l" rtl="0">
              <a:lnSpc>
                <a:spcPct val="200000"/>
              </a:lnSpc>
              <a:spcBef>
                <a:spcPts val="0"/>
              </a:spcBef>
              <a:spcAft>
                <a:spcPts val="0"/>
              </a:spcAft>
              <a:buSzPct val="98765"/>
              <a:buNone/>
            </a:pPr>
            <a:r>
              <a:rPr lang="en-US" sz="3600" b="1" i="0" u="none" strike="noStrike" dirty="0">
                <a:solidFill>
                  <a:schemeClr val="lt1"/>
                </a:solidFill>
                <a:latin typeface="Garamond"/>
                <a:ea typeface="Garamond"/>
                <a:cs typeface="Garamond"/>
                <a:sym typeface="Garamond"/>
              </a:rPr>
              <a:t>Image widget </a:t>
            </a:r>
            <a:endParaRPr dirty="0"/>
          </a:p>
        </p:txBody>
      </p:sp>
      <p:pic>
        <p:nvPicPr>
          <p:cNvPr id="286" name="Google Shape;286;p12"/>
          <p:cNvPicPr preferRelativeResize="0"/>
          <p:nvPr/>
        </p:nvPicPr>
        <p:blipFill rotWithShape="1">
          <a:blip r:embed="rId3">
            <a:alphaModFix/>
          </a:blip>
          <a:srcRect/>
          <a:stretch/>
        </p:blipFill>
        <p:spPr>
          <a:xfrm>
            <a:off x="3655521" y="1668356"/>
            <a:ext cx="5208891" cy="616209"/>
          </a:xfrm>
          <a:prstGeom prst="rect">
            <a:avLst/>
          </a:prstGeom>
          <a:noFill/>
          <a:ln>
            <a:noFill/>
          </a:ln>
          <a:effectLst>
            <a:outerShdw blurRad="292100" dist="139700" dir="2700000" algn="tl" rotWithShape="0">
              <a:srgbClr val="333333">
                <a:alpha val="64705"/>
              </a:srgbClr>
            </a:outerShdw>
          </a:effectLst>
        </p:spPr>
      </p:pic>
      <p:pic>
        <p:nvPicPr>
          <p:cNvPr id="287" name="Google Shape;287;p12"/>
          <p:cNvPicPr preferRelativeResize="0"/>
          <p:nvPr/>
        </p:nvPicPr>
        <p:blipFill rotWithShape="1">
          <a:blip r:embed="rId4">
            <a:alphaModFix/>
          </a:blip>
          <a:srcRect/>
          <a:stretch/>
        </p:blipFill>
        <p:spPr>
          <a:xfrm>
            <a:off x="4264592" y="3339439"/>
            <a:ext cx="4182368" cy="714063"/>
          </a:xfrm>
          <a:prstGeom prst="rect">
            <a:avLst/>
          </a:prstGeom>
          <a:noFill/>
          <a:ln>
            <a:noFill/>
          </a:ln>
          <a:effectLst>
            <a:outerShdw blurRad="292100" dist="139700" dir="2700000" algn="tl" rotWithShape="0">
              <a:srgbClr val="333333">
                <a:alpha val="64705"/>
              </a:srgbClr>
            </a:outerShdw>
          </a:effectLst>
        </p:spPr>
      </p:pic>
      <p:pic>
        <p:nvPicPr>
          <p:cNvPr id="288" name="Google Shape;288;p12" descr="A picture containing text, businesscard, vector graphics&#10;&#10;Description automatically generated"/>
          <p:cNvPicPr preferRelativeResize="0"/>
          <p:nvPr/>
        </p:nvPicPr>
        <p:blipFill rotWithShape="1">
          <a:blip r:embed="rId5">
            <a:alphaModFix/>
          </a:blip>
          <a:srcRect/>
          <a:stretch/>
        </p:blipFill>
        <p:spPr>
          <a:xfrm>
            <a:off x="8594609" y="163899"/>
            <a:ext cx="378671" cy="330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3"/>
          <p:cNvSpPr/>
          <p:nvPr/>
        </p:nvSpPr>
        <p:spPr>
          <a:xfrm>
            <a:off x="305908" y="318263"/>
            <a:ext cx="2650836" cy="695347"/>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13"/>
          <p:cNvSpPr txBox="1">
            <a:spLocks noGrp="1"/>
          </p:cNvSpPr>
          <p:nvPr>
            <p:ph type="body" idx="1"/>
          </p:nvPr>
        </p:nvSpPr>
        <p:spPr>
          <a:xfrm>
            <a:off x="144543" y="1167080"/>
            <a:ext cx="3971823" cy="2809339"/>
          </a:xfrm>
          <a:prstGeom prst="rect">
            <a:avLst/>
          </a:prstGeom>
          <a:noFill/>
          <a:ln>
            <a:noFill/>
          </a:ln>
        </p:spPr>
        <p:txBody>
          <a:bodyPr spcFirstLastPara="1" wrap="square" lIns="0" tIns="0" rIns="0" bIns="0" anchor="t" anchorCtr="0">
            <a:noAutofit/>
          </a:bodyPr>
          <a:lstStyle/>
          <a:p>
            <a:pPr marL="457200" lvl="0" indent="-228600" algn="l" rtl="0">
              <a:lnSpc>
                <a:spcPct val="200000"/>
              </a:lnSpc>
              <a:spcBef>
                <a:spcPts val="600"/>
              </a:spcBef>
              <a:spcAft>
                <a:spcPts val="0"/>
              </a:spcAft>
              <a:buSzPts val="2400"/>
              <a:buFont typeface="Arial"/>
              <a:buChar char="•"/>
            </a:pPr>
            <a:r>
              <a:rPr lang="en-US" sz="1600">
                <a:solidFill>
                  <a:schemeClr val="lt1"/>
                </a:solidFill>
              </a:rPr>
              <a:t>Container widget: it helps contains all of the widgets and it comes with properties like padding, margin and color</a:t>
            </a:r>
            <a:endParaRPr sz="1600">
              <a:solidFill>
                <a:schemeClr val="lt1"/>
              </a:solidFill>
            </a:endParaRPr>
          </a:p>
          <a:p>
            <a:pPr marL="0" marR="0" lvl="0" indent="0" algn="l" rtl="0">
              <a:lnSpc>
                <a:spcPct val="200000"/>
              </a:lnSpc>
              <a:spcBef>
                <a:spcPts val="0"/>
              </a:spcBef>
              <a:spcAft>
                <a:spcPts val="0"/>
              </a:spcAft>
              <a:buSzPts val="2400"/>
              <a:buFont typeface="Arial"/>
              <a:buChar char="•"/>
            </a:pPr>
            <a:r>
              <a:rPr lang="en-US" sz="1600">
                <a:solidFill>
                  <a:schemeClr val="lt1"/>
                </a:solidFill>
              </a:rPr>
              <a:t>Body: Container (container for the widgets</a:t>
            </a:r>
            <a:endParaRPr sz="1600">
              <a:solidFill>
                <a:schemeClr val="lt1"/>
              </a:solidFill>
            </a:endParaRPr>
          </a:p>
          <a:p>
            <a:pPr marL="457200" lvl="0" indent="-228600" algn="l" rtl="0">
              <a:lnSpc>
                <a:spcPct val="200000"/>
              </a:lnSpc>
              <a:spcBef>
                <a:spcPts val="0"/>
              </a:spcBef>
              <a:spcAft>
                <a:spcPts val="0"/>
              </a:spcAft>
              <a:buSzPts val="2400"/>
              <a:buFont typeface="Arial"/>
              <a:buChar char="•"/>
            </a:pPr>
            <a:r>
              <a:rPr lang="en-US" sz="1600">
                <a:solidFill>
                  <a:schemeClr val="lt1"/>
                </a:solidFill>
              </a:rPr>
              <a:t>Color: Color. grey[400] (this is the color of the container) </a:t>
            </a:r>
            <a:endParaRPr sz="1600">
              <a:solidFill>
                <a:schemeClr val="lt1"/>
              </a:solidFill>
            </a:endParaRPr>
          </a:p>
          <a:p>
            <a:pPr marL="457200" lvl="0" indent="-228600" algn="l" rtl="0">
              <a:lnSpc>
                <a:spcPct val="115000"/>
              </a:lnSpc>
              <a:spcBef>
                <a:spcPts val="600"/>
              </a:spcBef>
              <a:spcAft>
                <a:spcPts val="0"/>
              </a:spcAft>
              <a:buSzPts val="2400"/>
              <a:buNone/>
            </a:pPr>
            <a:endParaRPr sz="1800"/>
          </a:p>
          <a:p>
            <a:pPr marL="457200" lvl="0" indent="-76200" algn="l" rtl="0">
              <a:lnSpc>
                <a:spcPct val="115000"/>
              </a:lnSpc>
              <a:spcBef>
                <a:spcPts val="600"/>
              </a:spcBef>
              <a:spcAft>
                <a:spcPts val="0"/>
              </a:spcAft>
              <a:buSzPts val="2400"/>
              <a:buFont typeface="Arial"/>
              <a:buNone/>
            </a:pPr>
            <a:endParaRPr sz="1800"/>
          </a:p>
          <a:p>
            <a:pPr marL="457200" lvl="0" indent="-76200" algn="l" rtl="0">
              <a:lnSpc>
                <a:spcPct val="115000"/>
              </a:lnSpc>
              <a:spcBef>
                <a:spcPts val="600"/>
              </a:spcBef>
              <a:spcAft>
                <a:spcPts val="0"/>
              </a:spcAft>
              <a:buSzPts val="2400"/>
              <a:buFont typeface="Arial"/>
              <a:buNone/>
            </a:pPr>
            <a:endParaRPr sz="1800"/>
          </a:p>
          <a:p>
            <a:pPr marL="457200" lvl="0" indent="-228600" algn="l" rtl="0">
              <a:lnSpc>
                <a:spcPct val="115000"/>
              </a:lnSpc>
              <a:spcBef>
                <a:spcPts val="600"/>
              </a:spcBef>
              <a:spcAft>
                <a:spcPts val="0"/>
              </a:spcAft>
              <a:buSzPts val="2400"/>
              <a:buNone/>
            </a:pPr>
            <a:endParaRPr sz="1600"/>
          </a:p>
        </p:txBody>
      </p:sp>
      <p:sp>
        <p:nvSpPr>
          <p:cNvPr id="295" name="Google Shape;295;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
        <p:nvSpPr>
          <p:cNvPr id="296" name="Google Shape;296;p13"/>
          <p:cNvSpPr txBox="1"/>
          <p:nvPr/>
        </p:nvSpPr>
        <p:spPr>
          <a:xfrm>
            <a:off x="717342" y="318263"/>
            <a:ext cx="1827968" cy="675832"/>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lt1"/>
              </a:buClr>
              <a:buSzPts val="3200"/>
              <a:buFont typeface="Lexend Deca"/>
              <a:buNone/>
            </a:pPr>
            <a:r>
              <a:rPr lang="en-US" sz="2800" b="1" i="0" u="none" strike="noStrike" cap="none">
                <a:solidFill>
                  <a:schemeClr val="lt1"/>
                </a:solidFill>
                <a:latin typeface="Garamond"/>
                <a:ea typeface="Garamond"/>
                <a:cs typeface="Garamond"/>
                <a:sym typeface="Garamond"/>
              </a:rPr>
              <a:t>Container</a:t>
            </a:r>
            <a:r>
              <a:rPr lang="en-US" sz="2800" b="1" i="0" u="none" strike="noStrike" cap="none">
                <a:solidFill>
                  <a:schemeClr val="lt1"/>
                </a:solidFill>
                <a:latin typeface="Lexend Deca"/>
                <a:ea typeface="Lexend Deca"/>
                <a:cs typeface="Lexend Deca"/>
                <a:sym typeface="Lexend Deca"/>
              </a:rPr>
              <a:t> </a:t>
            </a:r>
            <a:endParaRPr sz="2800" b="1" i="0" u="none" strike="noStrike" cap="none">
              <a:solidFill>
                <a:schemeClr val="lt1"/>
              </a:solidFill>
              <a:latin typeface="Lexend Deca"/>
              <a:ea typeface="Lexend Deca"/>
              <a:cs typeface="Lexend Deca"/>
              <a:sym typeface="Lexend Deca"/>
            </a:endParaRPr>
          </a:p>
        </p:txBody>
      </p:sp>
      <p:pic>
        <p:nvPicPr>
          <p:cNvPr id="297" name="Google Shape;297;p13" descr="Text&#10;&#10;Description automatically generated"/>
          <p:cNvPicPr preferRelativeResize="0"/>
          <p:nvPr/>
        </p:nvPicPr>
        <p:blipFill rotWithShape="1">
          <a:blip r:embed="rId3">
            <a:alphaModFix/>
          </a:blip>
          <a:srcRect/>
          <a:stretch/>
        </p:blipFill>
        <p:spPr>
          <a:xfrm>
            <a:off x="4220418" y="190441"/>
            <a:ext cx="4206240" cy="2218792"/>
          </a:xfrm>
          <a:prstGeom prst="rect">
            <a:avLst/>
          </a:prstGeom>
          <a:noFill/>
          <a:ln>
            <a:noFill/>
          </a:ln>
        </p:spPr>
      </p:pic>
      <p:pic>
        <p:nvPicPr>
          <p:cNvPr id="298" name="Google Shape;298;p13" descr="Graphical user interface, text, application&#10;&#10;Description automatically generated"/>
          <p:cNvPicPr preferRelativeResize="0"/>
          <p:nvPr/>
        </p:nvPicPr>
        <p:blipFill rotWithShape="1">
          <a:blip r:embed="rId4">
            <a:alphaModFix/>
          </a:blip>
          <a:srcRect r="2631"/>
          <a:stretch/>
        </p:blipFill>
        <p:spPr>
          <a:xfrm>
            <a:off x="4631851" y="2768803"/>
            <a:ext cx="4095589" cy="1850745"/>
          </a:xfrm>
          <a:prstGeom prst="rect">
            <a:avLst/>
          </a:prstGeom>
          <a:noFill/>
          <a:ln>
            <a:noFill/>
          </a:ln>
        </p:spPr>
      </p:pic>
      <p:sp>
        <p:nvSpPr>
          <p:cNvPr id="299" name="Google Shape;299;p13"/>
          <p:cNvSpPr txBox="1"/>
          <p:nvPr/>
        </p:nvSpPr>
        <p:spPr>
          <a:xfrm>
            <a:off x="4220418" y="2518578"/>
            <a:ext cx="4206240" cy="185074"/>
          </a:xfrm>
          <a:prstGeom prst="rect">
            <a:avLst/>
          </a:prstGeom>
          <a:solidFill>
            <a:srgbClr val="000000">
              <a:alpha val="4980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FFFF"/>
                </a:solidFill>
                <a:latin typeface="Arial"/>
                <a:ea typeface="Arial"/>
                <a:cs typeface="Arial"/>
                <a:sym typeface="Arial"/>
              </a:rPr>
              <a:t>The container is only confined to the child widget text  “hello”</a:t>
            </a:r>
            <a:endParaRPr/>
          </a:p>
        </p:txBody>
      </p:sp>
      <p:sp>
        <p:nvSpPr>
          <p:cNvPr id="300" name="Google Shape;300;p13"/>
          <p:cNvSpPr txBox="1"/>
          <p:nvPr/>
        </p:nvSpPr>
        <p:spPr>
          <a:xfrm>
            <a:off x="4649155" y="4684699"/>
            <a:ext cx="4206240" cy="185074"/>
          </a:xfrm>
          <a:prstGeom prst="rect">
            <a:avLst/>
          </a:prstGeom>
          <a:solidFill>
            <a:srgbClr val="000000">
              <a:alpha val="4980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FFFF"/>
                </a:solidFill>
                <a:latin typeface="Arial"/>
                <a:ea typeface="Arial"/>
                <a:cs typeface="Arial"/>
                <a:sym typeface="Arial"/>
              </a:rPr>
              <a:t>This makes the container grey , which is represented by the whole rectangle</a:t>
            </a:r>
            <a:endParaRPr/>
          </a:p>
        </p:txBody>
      </p:sp>
      <p:pic>
        <p:nvPicPr>
          <p:cNvPr id="301" name="Google Shape;301;p13" descr="A picture containing text, businesscard, vector graphics&#10;&#10;Description automatically generated"/>
          <p:cNvPicPr preferRelativeResize="0"/>
          <p:nvPr/>
        </p:nvPicPr>
        <p:blipFill rotWithShape="1">
          <a:blip r:embed="rId5">
            <a:alphaModFix/>
          </a:blip>
          <a:srcRect/>
          <a:stretch/>
        </p:blipFill>
        <p:spPr>
          <a:xfrm>
            <a:off x="8594609" y="163899"/>
            <a:ext cx="378671" cy="330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4"/>
          <p:cNvSpPr/>
          <p:nvPr/>
        </p:nvSpPr>
        <p:spPr>
          <a:xfrm>
            <a:off x="4572000" y="3926166"/>
            <a:ext cx="4195482" cy="590344"/>
          </a:xfrm>
          <a:prstGeom prst="rect">
            <a:avLst/>
          </a:prstGeom>
          <a:solidFill>
            <a:schemeClr val="lt1"/>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14"/>
          <p:cNvSpPr/>
          <p:nvPr/>
        </p:nvSpPr>
        <p:spPr>
          <a:xfrm>
            <a:off x="935915" y="4008062"/>
            <a:ext cx="2625443" cy="417235"/>
          </a:xfrm>
          <a:prstGeom prst="rect">
            <a:avLst/>
          </a:prstGeom>
          <a:solidFill>
            <a:schemeClr val="lt1"/>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1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
        <p:nvSpPr>
          <p:cNvPr id="309" name="Google Shape;309;p14"/>
          <p:cNvSpPr/>
          <p:nvPr/>
        </p:nvSpPr>
        <p:spPr>
          <a:xfrm>
            <a:off x="398620" y="263627"/>
            <a:ext cx="3290154" cy="758838"/>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 name="Google Shape;310;p14"/>
          <p:cNvSpPr txBox="1"/>
          <p:nvPr/>
        </p:nvSpPr>
        <p:spPr>
          <a:xfrm>
            <a:off x="580550" y="-174914"/>
            <a:ext cx="4655518" cy="160832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lt1"/>
              </a:buClr>
              <a:buSzPts val="3200"/>
              <a:buFont typeface="Lexend Deca"/>
              <a:buNone/>
            </a:pPr>
            <a:r>
              <a:rPr lang="en-US" sz="2800" b="1" i="0" u="none" strike="noStrike" cap="none">
                <a:solidFill>
                  <a:schemeClr val="lt1"/>
                </a:solidFill>
                <a:latin typeface="Garamond"/>
                <a:ea typeface="Garamond"/>
                <a:cs typeface="Garamond"/>
                <a:sym typeface="Garamond"/>
              </a:rPr>
              <a:t>Padding &amp; Margin</a:t>
            </a:r>
            <a:endParaRPr/>
          </a:p>
        </p:txBody>
      </p:sp>
      <p:sp>
        <p:nvSpPr>
          <p:cNvPr id="311" name="Google Shape;311;p14"/>
          <p:cNvSpPr txBox="1"/>
          <p:nvPr/>
        </p:nvSpPr>
        <p:spPr>
          <a:xfrm>
            <a:off x="3713018" y="818654"/>
            <a:ext cx="5316266" cy="677196"/>
          </a:xfrm>
          <a:prstGeom prst="rect">
            <a:avLst/>
          </a:prstGeom>
          <a:noFill/>
          <a:ln>
            <a:noFill/>
          </a:ln>
        </p:spPr>
        <p:txBody>
          <a:bodyPr spcFirstLastPara="1" wrap="square" lIns="91425" tIns="45700" rIns="91425" bIns="45700" anchor="ctr" anchorCtr="0">
            <a:normAutofit fontScale="70000" lnSpcReduction="20000"/>
          </a:bodyPr>
          <a:lstStyle/>
          <a:p>
            <a:pPr marL="285750" marR="0" lvl="0" indent="-228600" algn="l" rtl="0">
              <a:lnSpc>
                <a:spcPct val="100000"/>
              </a:lnSpc>
              <a:spcBef>
                <a:spcPts val="0"/>
              </a:spcBef>
              <a:spcAft>
                <a:spcPts val="0"/>
              </a:spcAft>
              <a:buClr>
                <a:srgbClr val="000000"/>
              </a:buClr>
              <a:buSzPct val="100000"/>
              <a:buFont typeface="Arial"/>
              <a:buChar char="•"/>
            </a:pPr>
            <a:r>
              <a:rPr lang="en-US" sz="1900" b="0" i="0" u="none" strike="noStrike" cap="none">
                <a:solidFill>
                  <a:schemeClr val="lt1"/>
                </a:solidFill>
                <a:latin typeface="Arial"/>
                <a:ea typeface="Arial"/>
                <a:cs typeface="Arial"/>
                <a:sym typeface="Arial"/>
              </a:rPr>
              <a:t>Can be used to change the container to whatever shape and size </a:t>
            </a:r>
            <a:endParaRPr/>
          </a:p>
          <a:p>
            <a:pPr marL="285750" marR="0" lvl="0" indent="-228600" algn="l" rtl="0">
              <a:lnSpc>
                <a:spcPct val="100000"/>
              </a:lnSpc>
              <a:spcBef>
                <a:spcPts val="0"/>
              </a:spcBef>
              <a:spcAft>
                <a:spcPts val="0"/>
              </a:spcAft>
              <a:buClr>
                <a:srgbClr val="000000"/>
              </a:buClr>
              <a:buSzPct val="100000"/>
              <a:buFont typeface="Arial"/>
              <a:buChar char="•"/>
            </a:pPr>
            <a:r>
              <a:rPr lang="en-US" sz="1900" b="1" i="0" u="none" strike="noStrike" cap="none">
                <a:solidFill>
                  <a:schemeClr val="lt1"/>
                </a:solidFill>
                <a:latin typeface="Arial"/>
                <a:ea typeface="Arial"/>
                <a:cs typeface="Arial"/>
                <a:sym typeface="Arial"/>
              </a:rPr>
              <a:t>Function: </a:t>
            </a:r>
            <a:r>
              <a:rPr lang="en-US" sz="1900" b="0" i="0" u="none" strike="noStrike" cap="none">
                <a:solidFill>
                  <a:schemeClr val="lt1"/>
                </a:solidFill>
                <a:latin typeface="Arial"/>
                <a:ea typeface="Arial"/>
                <a:cs typeface="Arial"/>
                <a:sym typeface="Arial"/>
              </a:rPr>
              <a:t>Edgeinsets()</a:t>
            </a:r>
            <a:endParaRPr/>
          </a:p>
          <a:p>
            <a:pPr marL="514350" marR="0" lvl="1" indent="0" algn="l" rtl="0">
              <a:lnSpc>
                <a:spcPct val="100000"/>
              </a:lnSpc>
              <a:spcBef>
                <a:spcPts val="0"/>
              </a:spcBef>
              <a:spcAft>
                <a:spcPts val="0"/>
              </a:spcAft>
              <a:buNone/>
            </a:pPr>
            <a:r>
              <a:rPr lang="en-US" sz="1900" b="0" i="0" u="none" strike="noStrike" cap="none">
                <a:solidFill>
                  <a:schemeClr val="lt1"/>
                </a:solidFill>
                <a:latin typeface="Arial"/>
                <a:ea typeface="Arial"/>
                <a:cs typeface="Arial"/>
                <a:sym typeface="Arial"/>
              </a:rPr>
              <a:t>-  this is how you control padding and margin inside flutter</a:t>
            </a:r>
            <a:endParaRPr/>
          </a:p>
          <a:p>
            <a:pPr marL="0" marR="0" lvl="0" indent="84455" algn="l" rtl="0">
              <a:lnSpc>
                <a:spcPct val="100000"/>
              </a:lnSpc>
              <a:spcBef>
                <a:spcPts val="0"/>
              </a:spcBef>
              <a:spcAft>
                <a:spcPts val="0"/>
              </a:spcAft>
              <a:buClr>
                <a:srgbClr val="000000"/>
              </a:buClr>
              <a:buSzPct val="100000"/>
              <a:buFont typeface="Arial"/>
              <a:buNone/>
            </a:pPr>
            <a:endParaRPr sz="1900" b="0" i="0" u="none" strike="noStrike" cap="none">
              <a:solidFill>
                <a:srgbClr val="000000"/>
              </a:solidFill>
              <a:latin typeface="Arial"/>
              <a:ea typeface="Arial"/>
              <a:cs typeface="Arial"/>
              <a:sym typeface="Arial"/>
            </a:endParaRPr>
          </a:p>
          <a:p>
            <a:pPr marL="0" marR="0" lvl="0" indent="84455" algn="l" rtl="0">
              <a:lnSpc>
                <a:spcPct val="100000"/>
              </a:lnSpc>
              <a:spcBef>
                <a:spcPts val="0"/>
              </a:spcBef>
              <a:spcAft>
                <a:spcPts val="0"/>
              </a:spcAft>
              <a:buClr>
                <a:srgbClr val="000000"/>
              </a:buClr>
              <a:buSzPct val="100000"/>
              <a:buFont typeface="Arial"/>
              <a:buNone/>
            </a:pPr>
            <a:endParaRPr sz="1900" b="0" i="0" u="none" strike="noStrike" cap="none">
              <a:solidFill>
                <a:srgbClr val="000000"/>
              </a:solidFill>
              <a:latin typeface="Arial"/>
              <a:ea typeface="Arial"/>
              <a:cs typeface="Arial"/>
              <a:sym typeface="Arial"/>
            </a:endParaRPr>
          </a:p>
          <a:p>
            <a:pPr marL="0" marR="0" lvl="0" indent="84455" algn="l" rtl="0">
              <a:lnSpc>
                <a:spcPct val="100000"/>
              </a:lnSpc>
              <a:spcBef>
                <a:spcPts val="0"/>
              </a:spcBef>
              <a:spcAft>
                <a:spcPts val="0"/>
              </a:spcAft>
              <a:buClr>
                <a:srgbClr val="000000"/>
              </a:buClr>
              <a:buSzPct val="100000"/>
              <a:buFont typeface="Arial"/>
              <a:buNone/>
            </a:pPr>
            <a:endParaRPr sz="1900" b="0" i="0" u="none" strike="noStrike" cap="none">
              <a:solidFill>
                <a:srgbClr val="000000"/>
              </a:solidFill>
              <a:latin typeface="Arial"/>
              <a:ea typeface="Arial"/>
              <a:cs typeface="Arial"/>
              <a:sym typeface="Arial"/>
            </a:endParaRPr>
          </a:p>
        </p:txBody>
      </p:sp>
      <p:pic>
        <p:nvPicPr>
          <p:cNvPr id="312" name="Google Shape;312;p14"/>
          <p:cNvPicPr preferRelativeResize="0"/>
          <p:nvPr/>
        </p:nvPicPr>
        <p:blipFill rotWithShape="1">
          <a:blip r:embed="rId3">
            <a:alphaModFix/>
          </a:blip>
          <a:srcRect/>
          <a:stretch/>
        </p:blipFill>
        <p:spPr>
          <a:xfrm>
            <a:off x="259125" y="1350764"/>
            <a:ext cx="4061284" cy="2406310"/>
          </a:xfrm>
          <a:prstGeom prst="rect">
            <a:avLst/>
          </a:prstGeom>
          <a:noFill/>
          <a:ln>
            <a:noFill/>
          </a:ln>
        </p:spPr>
      </p:pic>
      <p:pic>
        <p:nvPicPr>
          <p:cNvPr id="313" name="Google Shape;313;p14"/>
          <p:cNvPicPr preferRelativeResize="0"/>
          <p:nvPr/>
        </p:nvPicPr>
        <p:blipFill rotWithShape="1">
          <a:blip r:embed="rId4">
            <a:alphaModFix/>
          </a:blip>
          <a:srcRect/>
          <a:stretch/>
        </p:blipFill>
        <p:spPr>
          <a:xfrm>
            <a:off x="4572000" y="1386426"/>
            <a:ext cx="4310268" cy="2370648"/>
          </a:xfrm>
          <a:prstGeom prst="rect">
            <a:avLst/>
          </a:prstGeom>
          <a:noFill/>
          <a:ln>
            <a:noFill/>
          </a:ln>
        </p:spPr>
      </p:pic>
      <p:sp>
        <p:nvSpPr>
          <p:cNvPr id="314" name="Google Shape;314;p14"/>
          <p:cNvSpPr txBox="1"/>
          <p:nvPr/>
        </p:nvSpPr>
        <p:spPr>
          <a:xfrm>
            <a:off x="1018176" y="4008062"/>
            <a:ext cx="2543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Margin: is around the container</a:t>
            </a:r>
            <a:endParaRPr/>
          </a:p>
        </p:txBody>
      </p:sp>
      <p:sp>
        <p:nvSpPr>
          <p:cNvPr id="315" name="Google Shape;315;p14"/>
          <p:cNvSpPr txBox="1"/>
          <p:nvPr/>
        </p:nvSpPr>
        <p:spPr>
          <a:xfrm>
            <a:off x="4572000" y="3902077"/>
            <a:ext cx="47337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Padding : EdgeInset.all(20) will add 20 pixels of padding around all edges</a:t>
            </a:r>
            <a:endParaRPr sz="1400" b="0" i="0" u="none" strike="noStrike" cap="none">
              <a:solidFill>
                <a:srgbClr val="000000"/>
              </a:solidFill>
              <a:latin typeface="Arial"/>
              <a:ea typeface="Arial"/>
              <a:cs typeface="Arial"/>
              <a:sym typeface="Arial"/>
            </a:endParaRPr>
          </a:p>
        </p:txBody>
      </p:sp>
      <p:pic>
        <p:nvPicPr>
          <p:cNvPr id="316" name="Google Shape;316;p14" descr="A picture containing text, businesscard, vector graphics&#10;&#10;Description automatically generated"/>
          <p:cNvPicPr preferRelativeResize="0"/>
          <p:nvPr/>
        </p:nvPicPr>
        <p:blipFill rotWithShape="1">
          <a:blip r:embed="rId5">
            <a:alphaModFix/>
          </a:blip>
          <a:srcRect/>
          <a:stretch/>
        </p:blipFill>
        <p:spPr>
          <a:xfrm>
            <a:off x="8594609" y="163899"/>
            <a:ext cx="378671" cy="33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5"/>
          <p:cNvPicPr preferRelativeResize="0"/>
          <p:nvPr/>
        </p:nvPicPr>
        <p:blipFill rotWithShape="1">
          <a:blip r:embed="rId3">
            <a:alphaModFix/>
          </a:blip>
          <a:srcRect/>
          <a:stretch/>
        </p:blipFill>
        <p:spPr>
          <a:xfrm>
            <a:off x="5722705" y="2045304"/>
            <a:ext cx="2219340" cy="1159800"/>
          </a:xfrm>
          <a:prstGeom prst="rect">
            <a:avLst/>
          </a:prstGeom>
          <a:noFill/>
          <a:ln>
            <a:noFill/>
          </a:ln>
        </p:spPr>
      </p:pic>
      <p:pic>
        <p:nvPicPr>
          <p:cNvPr id="322" name="Google Shape;322;p15"/>
          <p:cNvPicPr preferRelativeResize="0"/>
          <p:nvPr/>
        </p:nvPicPr>
        <p:blipFill rotWithShape="1">
          <a:blip r:embed="rId4">
            <a:alphaModFix/>
          </a:blip>
          <a:srcRect/>
          <a:stretch/>
        </p:blipFill>
        <p:spPr>
          <a:xfrm>
            <a:off x="5790680" y="2449022"/>
            <a:ext cx="145275" cy="423000"/>
          </a:xfrm>
          <a:prstGeom prst="rect">
            <a:avLst/>
          </a:prstGeom>
          <a:noFill/>
          <a:ln>
            <a:noFill/>
          </a:ln>
        </p:spPr>
      </p:pic>
      <p:pic>
        <p:nvPicPr>
          <p:cNvPr id="323" name="Google Shape;323;p15"/>
          <p:cNvPicPr preferRelativeResize="0"/>
          <p:nvPr/>
        </p:nvPicPr>
        <p:blipFill rotWithShape="1">
          <a:blip r:embed="rId5">
            <a:alphaModFix/>
          </a:blip>
          <a:srcRect/>
          <a:stretch/>
        </p:blipFill>
        <p:spPr>
          <a:xfrm>
            <a:off x="6336726" y="1237502"/>
            <a:ext cx="1032700" cy="1209125"/>
          </a:xfrm>
          <a:prstGeom prst="rect">
            <a:avLst/>
          </a:prstGeom>
          <a:noFill/>
          <a:ln>
            <a:noFill/>
          </a:ln>
        </p:spPr>
      </p:pic>
      <p:sp>
        <p:nvSpPr>
          <p:cNvPr id="324" name="Google Shape;324;p15"/>
          <p:cNvSpPr txBox="1"/>
          <p:nvPr/>
        </p:nvSpPr>
        <p:spPr>
          <a:xfrm>
            <a:off x="449455" y="1059389"/>
            <a:ext cx="5273250" cy="1601133"/>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3600"/>
              <a:buFont typeface="Lexend Deca"/>
              <a:buNone/>
            </a:pPr>
            <a:r>
              <a:rPr lang="en-US" sz="4800" b="1" i="0" u="none" strike="noStrike" cap="none">
                <a:solidFill>
                  <a:schemeClr val="lt1"/>
                </a:solidFill>
                <a:latin typeface="Garamond"/>
                <a:ea typeface="Garamond"/>
                <a:cs typeface="Garamond"/>
                <a:sym typeface="Garamond"/>
              </a:rPr>
              <a:t>Containers Demo</a:t>
            </a:r>
            <a:endParaRPr sz="3200" b="1" i="0" u="none" strike="noStrike" cap="none">
              <a:solidFill>
                <a:schemeClr val="lt1"/>
              </a:solidFill>
              <a:latin typeface="Garamond"/>
              <a:ea typeface="Garamond"/>
              <a:cs typeface="Garamond"/>
              <a:sym typeface="Garamond"/>
            </a:endParaRPr>
          </a:p>
        </p:txBody>
      </p:sp>
      <p:pic>
        <p:nvPicPr>
          <p:cNvPr id="325" name="Google Shape;325;p15" descr="A picture containing text, businesscard, vector graphics&#10;&#10;Description automatically generated"/>
          <p:cNvPicPr preferRelativeResize="0"/>
          <p:nvPr/>
        </p:nvPicPr>
        <p:blipFill rotWithShape="1">
          <a:blip r:embed="rId6">
            <a:alphaModFix/>
          </a:blip>
          <a:srcRect/>
          <a:stretch/>
        </p:blipFill>
        <p:spPr>
          <a:xfrm>
            <a:off x="8594609" y="163899"/>
            <a:ext cx="378671" cy="330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
        <p:nvSpPr>
          <p:cNvPr id="331" name="Google Shape;331;p16"/>
          <p:cNvSpPr/>
          <p:nvPr/>
        </p:nvSpPr>
        <p:spPr>
          <a:xfrm>
            <a:off x="316393" y="355359"/>
            <a:ext cx="1969607" cy="881159"/>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2" name="Google Shape;332;p16"/>
          <p:cNvSpPr/>
          <p:nvPr/>
        </p:nvSpPr>
        <p:spPr>
          <a:xfrm>
            <a:off x="448254" y="340347"/>
            <a:ext cx="2127380" cy="896171"/>
          </a:xfrm>
          <a:prstGeom prst="ellipse">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1"/>
              </a:buClr>
              <a:buSzPts val="3200"/>
              <a:buFont typeface="Lexend Deca"/>
              <a:buNone/>
            </a:pPr>
            <a:r>
              <a:rPr lang="en-US" sz="3200" b="1" i="0" u="none" strike="noStrike" cap="none">
                <a:solidFill>
                  <a:srgbClr val="FFFFFF"/>
                </a:solidFill>
                <a:latin typeface="Garamond"/>
                <a:ea typeface="Garamond"/>
                <a:cs typeface="Garamond"/>
                <a:sym typeface="Garamond"/>
              </a:rPr>
              <a:t>Icons</a:t>
            </a:r>
            <a:endParaRPr/>
          </a:p>
        </p:txBody>
      </p:sp>
      <p:grpSp>
        <p:nvGrpSpPr>
          <p:cNvPr id="333" name="Google Shape;333;p16"/>
          <p:cNvGrpSpPr/>
          <p:nvPr/>
        </p:nvGrpSpPr>
        <p:grpSpPr>
          <a:xfrm>
            <a:off x="2567004" y="506197"/>
            <a:ext cx="5913572" cy="1914713"/>
            <a:chOff x="-8631" y="150838"/>
            <a:chExt cx="5913572" cy="1914713"/>
          </a:xfrm>
        </p:grpSpPr>
        <p:sp>
          <p:nvSpPr>
            <p:cNvPr id="334" name="Google Shape;334;p16"/>
            <p:cNvSpPr/>
            <p:nvPr/>
          </p:nvSpPr>
          <p:spPr>
            <a:xfrm>
              <a:off x="-8631" y="151958"/>
              <a:ext cx="2337426" cy="1552356"/>
            </a:xfrm>
            <a:prstGeom prst="roundRect">
              <a:avLst>
                <a:gd name="adj" fmla="val 1000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323522" y="467504"/>
              <a:ext cx="2337426" cy="1552356"/>
            </a:xfrm>
            <a:prstGeom prst="roundRect">
              <a:avLst>
                <a:gd name="adj" fmla="val 10000"/>
              </a:avLst>
            </a:prstGeom>
            <a:solidFill>
              <a:schemeClr val="lt1">
                <a:alpha val="89803"/>
              </a:schemeClr>
            </a:solidFill>
            <a:ln w="25400" cap="flat" cmpd="sng">
              <a:solidFill>
                <a:srgbClr val="072F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txBox="1"/>
            <p:nvPr/>
          </p:nvSpPr>
          <p:spPr>
            <a:xfrm>
              <a:off x="368989" y="512971"/>
              <a:ext cx="2246492" cy="146142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Icon is a widget that can be added to the app to show symbols. To do this set Icon as a child class</a:t>
              </a:r>
              <a:endParaRPr/>
            </a:p>
          </p:txBody>
        </p:sp>
        <p:sp>
          <p:nvSpPr>
            <p:cNvPr id="337" name="Google Shape;337;p16"/>
            <p:cNvSpPr/>
            <p:nvPr/>
          </p:nvSpPr>
          <p:spPr>
            <a:xfrm>
              <a:off x="3001741" y="150838"/>
              <a:ext cx="2571046" cy="1599167"/>
            </a:xfrm>
            <a:prstGeom prst="roundRect">
              <a:avLst>
                <a:gd name="adj" fmla="val 1000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3333895" y="466384"/>
              <a:ext cx="2571046" cy="1599167"/>
            </a:xfrm>
            <a:prstGeom prst="roundRect">
              <a:avLst>
                <a:gd name="adj" fmla="val 10000"/>
              </a:avLst>
            </a:prstGeom>
            <a:solidFill>
              <a:schemeClr val="lt1">
                <a:alpha val="89803"/>
              </a:schemeClr>
            </a:solidFill>
            <a:ln w="25400" cap="flat" cmpd="sng">
              <a:solidFill>
                <a:srgbClr val="072F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txBox="1"/>
            <p:nvPr/>
          </p:nvSpPr>
          <p:spPr>
            <a:xfrm>
              <a:off x="3380733" y="513222"/>
              <a:ext cx="2477370" cy="1505491"/>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Within the child class of icon, you can specify which icon you want, the color, size etc.</a:t>
              </a:r>
              <a:endParaRPr/>
            </a:p>
          </p:txBody>
        </p:sp>
      </p:grpSp>
      <p:pic>
        <p:nvPicPr>
          <p:cNvPr id="340" name="Google Shape;340;p16" descr="Graphical user interface, application&#10;&#10;Description automatically generated"/>
          <p:cNvPicPr preferRelativeResize="0"/>
          <p:nvPr/>
        </p:nvPicPr>
        <p:blipFill rotWithShape="1">
          <a:blip r:embed="rId3">
            <a:alphaModFix/>
          </a:blip>
          <a:srcRect/>
          <a:stretch/>
        </p:blipFill>
        <p:spPr>
          <a:xfrm>
            <a:off x="1511944" y="3119120"/>
            <a:ext cx="7062736" cy="1450493"/>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pic>
        <p:nvPicPr>
          <p:cNvPr id="341" name="Google Shape;341;p16"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p:nvPr/>
        </p:nvSpPr>
        <p:spPr>
          <a:xfrm>
            <a:off x="164916" y="130186"/>
            <a:ext cx="2303964" cy="828305"/>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1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
        <p:nvSpPr>
          <p:cNvPr id="348" name="Google Shape;348;p17"/>
          <p:cNvSpPr txBox="1"/>
          <p:nvPr/>
        </p:nvSpPr>
        <p:spPr>
          <a:xfrm>
            <a:off x="522490" y="274504"/>
            <a:ext cx="2484870" cy="790142"/>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Garamond"/>
                <a:ea typeface="Garamond"/>
                <a:cs typeface="Garamond"/>
                <a:sym typeface="Garamond"/>
              </a:rPr>
              <a:t>Button</a:t>
            </a:r>
            <a:endParaRPr sz="3600" b="1" i="0" u="none" strike="noStrike" cap="none">
              <a:solidFill>
                <a:schemeClr val="lt1"/>
              </a:solidFill>
              <a:latin typeface="Garamond"/>
              <a:ea typeface="Garamond"/>
              <a:cs typeface="Garamond"/>
              <a:sym typeface="Garamond"/>
            </a:endParaRPr>
          </a:p>
        </p:txBody>
      </p:sp>
      <p:sp>
        <p:nvSpPr>
          <p:cNvPr id="349" name="Google Shape;349;p17"/>
          <p:cNvSpPr txBox="1"/>
          <p:nvPr/>
        </p:nvSpPr>
        <p:spPr>
          <a:xfrm>
            <a:off x="301214" y="1323191"/>
            <a:ext cx="3529106" cy="305577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Create a child class and specify what type of button you want. It can be a flat  button or a raised button</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 </a:t>
            </a:r>
            <a:r>
              <a:rPr lang="en-US" sz="1600" b="0" i="1" u="none" strike="noStrike" cap="none">
                <a:solidFill>
                  <a:schemeClr val="lt1"/>
                </a:solidFill>
                <a:latin typeface="Arial"/>
                <a:ea typeface="Arial"/>
                <a:cs typeface="Arial"/>
                <a:sym typeface="Arial"/>
              </a:rPr>
              <a:t>onPressed</a:t>
            </a:r>
            <a:r>
              <a:rPr lang="en-US" sz="1600" b="0" i="0" u="none" strike="noStrike" cap="none">
                <a:solidFill>
                  <a:schemeClr val="lt1"/>
                </a:solidFill>
                <a:latin typeface="Arial"/>
                <a:ea typeface="Arial"/>
                <a:cs typeface="Arial"/>
                <a:sym typeface="Arial"/>
              </a:rPr>
              <a:t> : When the button is pressed a  functions will be executed. This case it will state you clicked me</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Child: text (</a:t>
            </a:r>
            <a:r>
              <a:rPr lang="en-US" sz="1600" b="0" i="1" u="none" strike="noStrike" cap="none">
                <a:solidFill>
                  <a:schemeClr val="lt1"/>
                </a:solidFill>
                <a:latin typeface="Arial"/>
                <a:ea typeface="Arial"/>
                <a:cs typeface="Arial"/>
                <a:sym typeface="Arial"/>
              </a:rPr>
              <a:t>will appear in the button)</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Color: can use any color you want</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If you press Control +Q it will list all the other attributes that can be apart of the button class</a:t>
            </a:r>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pic>
        <p:nvPicPr>
          <p:cNvPr id="350" name="Google Shape;350;p17" descr="A picture containing text, screenshot, monitor, black&#10;&#10;Description automatically generated"/>
          <p:cNvPicPr preferRelativeResize="0"/>
          <p:nvPr/>
        </p:nvPicPr>
        <p:blipFill rotWithShape="1">
          <a:blip r:embed="rId3">
            <a:alphaModFix/>
          </a:blip>
          <a:srcRect/>
          <a:stretch/>
        </p:blipFill>
        <p:spPr>
          <a:xfrm>
            <a:off x="4146538" y="1447177"/>
            <a:ext cx="4561033" cy="1990330"/>
          </a:xfrm>
          <a:prstGeom prst="rect">
            <a:avLst/>
          </a:prstGeom>
          <a:noFill/>
          <a:ln>
            <a:noFill/>
          </a:ln>
        </p:spPr>
      </p:pic>
      <p:pic>
        <p:nvPicPr>
          <p:cNvPr id="351" name="Google Shape;351;p17"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
        <p:nvSpPr>
          <p:cNvPr id="357" name="Google Shape;357;p18"/>
          <p:cNvSpPr/>
          <p:nvPr/>
        </p:nvSpPr>
        <p:spPr>
          <a:xfrm>
            <a:off x="164916" y="206386"/>
            <a:ext cx="3835500" cy="828300"/>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18"/>
          <p:cNvSpPr txBox="1">
            <a:spLocks noGrp="1"/>
          </p:cNvSpPr>
          <p:nvPr>
            <p:ph type="title"/>
          </p:nvPr>
        </p:nvSpPr>
        <p:spPr>
          <a:xfrm>
            <a:off x="289605" y="130038"/>
            <a:ext cx="3711000" cy="8574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200"/>
              <a:buNone/>
            </a:pPr>
            <a:r>
              <a:rPr lang="en-US" sz="2000" b="1">
                <a:solidFill>
                  <a:schemeClr val="lt1"/>
                </a:solidFill>
              </a:rPr>
              <a:t>Adding an Icon to the Button</a:t>
            </a:r>
            <a:endParaRPr sz="2000"/>
          </a:p>
        </p:txBody>
      </p:sp>
      <p:sp>
        <p:nvSpPr>
          <p:cNvPr id="359" name="Google Shape;359;p18"/>
          <p:cNvSpPr txBox="1">
            <a:spLocks noGrp="1"/>
          </p:cNvSpPr>
          <p:nvPr>
            <p:ph type="body" idx="1"/>
          </p:nvPr>
        </p:nvSpPr>
        <p:spPr>
          <a:xfrm>
            <a:off x="0" y="1263439"/>
            <a:ext cx="3990975" cy="2793423"/>
          </a:xfrm>
          <a:prstGeom prst="rect">
            <a:avLst/>
          </a:prstGeom>
          <a:noFill/>
          <a:ln>
            <a:noFill/>
          </a:ln>
        </p:spPr>
        <p:txBody>
          <a:bodyPr spcFirstLastPara="1" wrap="square" lIns="91425" tIns="45700" rIns="91425" bIns="45700" anchor="t" anchorCtr="0">
            <a:normAutofit/>
          </a:bodyPr>
          <a:lstStyle/>
          <a:p>
            <a:pPr marL="457200" lvl="0" indent="-381000" algn="l" rtl="0">
              <a:lnSpc>
                <a:spcPct val="115000"/>
              </a:lnSpc>
              <a:spcBef>
                <a:spcPts val="600"/>
              </a:spcBef>
              <a:spcAft>
                <a:spcPts val="0"/>
              </a:spcAft>
              <a:buSzPts val="2400"/>
              <a:buChar char="⬡"/>
            </a:pPr>
            <a:r>
              <a:rPr lang="en-US" sz="1700">
                <a:solidFill>
                  <a:schemeClr val="lt1"/>
                </a:solidFill>
              </a:rPr>
              <a:t>Child: Raisedbutton.icon </a:t>
            </a:r>
            <a:r>
              <a:rPr lang="en-US" sz="1700" i="1">
                <a:solidFill>
                  <a:schemeClr val="lt1"/>
                </a:solidFill>
              </a:rPr>
              <a:t>(this means want an icon inside the button)</a:t>
            </a:r>
            <a:endParaRPr sz="1700" i="1">
              <a:solidFill>
                <a:schemeClr val="lt1"/>
              </a:solidFill>
            </a:endParaRPr>
          </a:p>
          <a:p>
            <a:pPr marL="457200" lvl="0" indent="-381000" algn="l" rtl="0">
              <a:lnSpc>
                <a:spcPct val="115000"/>
              </a:lnSpc>
              <a:spcBef>
                <a:spcPts val="600"/>
              </a:spcBef>
              <a:spcAft>
                <a:spcPts val="0"/>
              </a:spcAft>
              <a:buSzPts val="2400"/>
              <a:buChar char="⬡"/>
            </a:pPr>
            <a:r>
              <a:rPr lang="en-US" sz="1700">
                <a:solidFill>
                  <a:schemeClr val="lt1"/>
                </a:solidFill>
              </a:rPr>
              <a:t>Same rules apply as earlier shown earlier</a:t>
            </a:r>
            <a:endParaRPr/>
          </a:p>
          <a:p>
            <a:pPr marL="457200" lvl="0" indent="-381000" algn="l" rtl="0">
              <a:lnSpc>
                <a:spcPct val="115000"/>
              </a:lnSpc>
              <a:spcBef>
                <a:spcPts val="600"/>
              </a:spcBef>
              <a:spcAft>
                <a:spcPts val="0"/>
              </a:spcAft>
              <a:buSzPts val="2400"/>
              <a:buChar char="⬡"/>
            </a:pPr>
            <a:r>
              <a:rPr lang="en-US" sz="1700">
                <a:solidFill>
                  <a:schemeClr val="lt1"/>
                </a:solidFill>
              </a:rPr>
              <a:t>Or you can make the icon as a button shown in the bottom figure</a:t>
            </a:r>
            <a:endParaRPr/>
          </a:p>
          <a:p>
            <a:pPr marL="0" lvl="0" indent="0" algn="l" rtl="0">
              <a:lnSpc>
                <a:spcPct val="115000"/>
              </a:lnSpc>
              <a:spcBef>
                <a:spcPts val="600"/>
              </a:spcBef>
              <a:spcAft>
                <a:spcPts val="0"/>
              </a:spcAft>
              <a:buSzPts val="2400"/>
              <a:buNone/>
            </a:pPr>
            <a:endParaRPr sz="1700">
              <a:solidFill>
                <a:schemeClr val="lt1"/>
              </a:solidFill>
            </a:endParaRPr>
          </a:p>
          <a:p>
            <a:pPr marL="457200" lvl="0" indent="-228600" algn="l" rtl="0">
              <a:lnSpc>
                <a:spcPct val="115000"/>
              </a:lnSpc>
              <a:spcBef>
                <a:spcPts val="600"/>
              </a:spcBef>
              <a:spcAft>
                <a:spcPts val="0"/>
              </a:spcAft>
              <a:buSzPts val="2400"/>
              <a:buNone/>
            </a:pPr>
            <a:endParaRPr sz="1700">
              <a:solidFill>
                <a:schemeClr val="lt1"/>
              </a:solidFill>
            </a:endParaRPr>
          </a:p>
          <a:p>
            <a:pPr marL="457200" lvl="0" indent="-228600" algn="l" rtl="0">
              <a:lnSpc>
                <a:spcPct val="115000"/>
              </a:lnSpc>
              <a:spcBef>
                <a:spcPts val="600"/>
              </a:spcBef>
              <a:spcAft>
                <a:spcPts val="0"/>
              </a:spcAft>
              <a:buSzPts val="2400"/>
              <a:buNone/>
            </a:pPr>
            <a:endParaRPr sz="1700">
              <a:solidFill>
                <a:schemeClr val="lt1"/>
              </a:solidFill>
            </a:endParaRPr>
          </a:p>
          <a:p>
            <a:pPr marL="0" lvl="0" indent="0" algn="l" rtl="0">
              <a:lnSpc>
                <a:spcPct val="115000"/>
              </a:lnSpc>
              <a:spcBef>
                <a:spcPts val="600"/>
              </a:spcBef>
              <a:spcAft>
                <a:spcPts val="0"/>
              </a:spcAft>
              <a:buSzPts val="2400"/>
              <a:buNone/>
            </a:pPr>
            <a:endParaRPr sz="1700">
              <a:solidFill>
                <a:schemeClr val="lt1"/>
              </a:solidFill>
            </a:endParaRPr>
          </a:p>
        </p:txBody>
      </p:sp>
      <p:pic>
        <p:nvPicPr>
          <p:cNvPr id="360" name="Google Shape;360;p18" descr="Graphical user interface, text&#10;&#10;Description automatically generated"/>
          <p:cNvPicPr preferRelativeResize="0"/>
          <p:nvPr/>
        </p:nvPicPr>
        <p:blipFill rotWithShape="1">
          <a:blip r:embed="rId3">
            <a:alphaModFix/>
          </a:blip>
          <a:srcRect/>
          <a:stretch/>
        </p:blipFill>
        <p:spPr>
          <a:xfrm>
            <a:off x="4125189" y="570449"/>
            <a:ext cx="5190452" cy="1920452"/>
          </a:xfrm>
          <a:prstGeom prst="rect">
            <a:avLst/>
          </a:prstGeom>
          <a:noFill/>
          <a:ln>
            <a:noFill/>
          </a:ln>
        </p:spPr>
      </p:pic>
      <p:pic>
        <p:nvPicPr>
          <p:cNvPr id="361" name="Google Shape;361;p18" descr="Text&#10;&#10;Description automatically generated"/>
          <p:cNvPicPr preferRelativeResize="0"/>
          <p:nvPr/>
        </p:nvPicPr>
        <p:blipFill rotWithShape="1">
          <a:blip r:embed="rId4">
            <a:alphaModFix/>
          </a:blip>
          <a:srcRect/>
          <a:stretch/>
        </p:blipFill>
        <p:spPr>
          <a:xfrm>
            <a:off x="4216998" y="2788875"/>
            <a:ext cx="4669240" cy="1960975"/>
          </a:xfrm>
          <a:prstGeom prst="rect">
            <a:avLst/>
          </a:prstGeom>
          <a:noFill/>
          <a:ln>
            <a:noFill/>
          </a:ln>
        </p:spPr>
      </p:pic>
      <p:sp>
        <p:nvSpPr>
          <p:cNvPr id="362" name="Google Shape;362;p18"/>
          <p:cNvSpPr txBox="1"/>
          <p:nvPr/>
        </p:nvSpPr>
        <p:spPr>
          <a:xfrm>
            <a:off x="4125189" y="2475484"/>
            <a:ext cx="577238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Making the icon appear in the button</a:t>
            </a:r>
            <a:endParaRPr/>
          </a:p>
        </p:txBody>
      </p:sp>
      <p:sp>
        <p:nvSpPr>
          <p:cNvPr id="363" name="Google Shape;363;p18"/>
          <p:cNvSpPr txBox="1"/>
          <p:nvPr/>
        </p:nvSpPr>
        <p:spPr>
          <a:xfrm>
            <a:off x="4125189" y="4749851"/>
            <a:ext cx="34858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You can have an Icon Button</a:t>
            </a:r>
            <a:endParaRPr/>
          </a:p>
        </p:txBody>
      </p:sp>
      <p:pic>
        <p:nvPicPr>
          <p:cNvPr id="364" name="Google Shape;364;p18" descr="A picture containing text, businesscard, vector graphics&#10;&#10;Description automatically generated"/>
          <p:cNvPicPr preferRelativeResize="0"/>
          <p:nvPr/>
        </p:nvPicPr>
        <p:blipFill rotWithShape="1">
          <a:blip r:embed="rId5">
            <a:alphaModFix/>
          </a:blip>
          <a:srcRect/>
          <a:stretch/>
        </p:blipFill>
        <p:spPr>
          <a:xfrm>
            <a:off x="8600413" y="130186"/>
            <a:ext cx="378671" cy="330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19"/>
          <p:cNvPicPr preferRelativeResize="0"/>
          <p:nvPr/>
        </p:nvPicPr>
        <p:blipFill rotWithShape="1">
          <a:blip r:embed="rId3">
            <a:alphaModFix/>
          </a:blip>
          <a:srcRect/>
          <a:stretch/>
        </p:blipFill>
        <p:spPr>
          <a:xfrm>
            <a:off x="5722705" y="2045304"/>
            <a:ext cx="2219340" cy="1159800"/>
          </a:xfrm>
          <a:prstGeom prst="rect">
            <a:avLst/>
          </a:prstGeom>
          <a:noFill/>
          <a:ln>
            <a:noFill/>
          </a:ln>
        </p:spPr>
      </p:pic>
      <p:pic>
        <p:nvPicPr>
          <p:cNvPr id="370" name="Google Shape;370;p19"/>
          <p:cNvPicPr preferRelativeResize="0"/>
          <p:nvPr/>
        </p:nvPicPr>
        <p:blipFill rotWithShape="1">
          <a:blip r:embed="rId4">
            <a:alphaModFix/>
          </a:blip>
          <a:srcRect/>
          <a:stretch/>
        </p:blipFill>
        <p:spPr>
          <a:xfrm>
            <a:off x="5790680" y="2449022"/>
            <a:ext cx="145275" cy="423000"/>
          </a:xfrm>
          <a:prstGeom prst="rect">
            <a:avLst/>
          </a:prstGeom>
          <a:noFill/>
          <a:ln>
            <a:noFill/>
          </a:ln>
        </p:spPr>
      </p:pic>
      <p:pic>
        <p:nvPicPr>
          <p:cNvPr id="371" name="Google Shape;371;p19"/>
          <p:cNvPicPr preferRelativeResize="0"/>
          <p:nvPr/>
        </p:nvPicPr>
        <p:blipFill rotWithShape="1">
          <a:blip r:embed="rId5">
            <a:alphaModFix/>
          </a:blip>
          <a:srcRect/>
          <a:stretch/>
        </p:blipFill>
        <p:spPr>
          <a:xfrm>
            <a:off x="6336726" y="1237502"/>
            <a:ext cx="1032700" cy="1209125"/>
          </a:xfrm>
          <a:prstGeom prst="rect">
            <a:avLst/>
          </a:prstGeom>
          <a:noFill/>
          <a:ln>
            <a:noFill/>
          </a:ln>
        </p:spPr>
      </p:pic>
      <p:sp>
        <p:nvSpPr>
          <p:cNvPr id="372" name="Google Shape;372;p19"/>
          <p:cNvSpPr txBox="1"/>
          <p:nvPr/>
        </p:nvSpPr>
        <p:spPr>
          <a:xfrm>
            <a:off x="863091" y="1497742"/>
            <a:ext cx="5273250" cy="1601133"/>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3600"/>
              <a:buFont typeface="Lexend Deca"/>
              <a:buNone/>
            </a:pPr>
            <a:r>
              <a:rPr lang="en-US" sz="4400" b="1" i="0" u="none" strike="noStrike" cap="none">
                <a:solidFill>
                  <a:schemeClr val="lt1"/>
                </a:solidFill>
                <a:latin typeface="Garamond"/>
                <a:ea typeface="Garamond"/>
                <a:cs typeface="Garamond"/>
                <a:sym typeface="Garamond"/>
              </a:rPr>
              <a:t>Icons and Buttons Demo</a:t>
            </a:r>
            <a:endParaRPr sz="4400" b="1" i="0" u="none" strike="noStrike" cap="none">
              <a:solidFill>
                <a:schemeClr val="lt1"/>
              </a:solidFill>
              <a:latin typeface="Garamond"/>
              <a:ea typeface="Garamond"/>
              <a:cs typeface="Garamond"/>
              <a:sym typeface="Garamond"/>
            </a:endParaRPr>
          </a:p>
        </p:txBody>
      </p:sp>
      <p:pic>
        <p:nvPicPr>
          <p:cNvPr id="373" name="Google Shape;373;p19" descr="A picture containing text, businesscard, vector graphics&#10;&#10;Description automatically generated"/>
          <p:cNvPicPr preferRelativeResize="0"/>
          <p:nvPr/>
        </p:nvPicPr>
        <p:blipFill rotWithShape="1">
          <a:blip r:embed="rId6">
            <a:alphaModFix/>
          </a:blip>
          <a:srcRect/>
          <a:stretch/>
        </p:blipFill>
        <p:spPr>
          <a:xfrm>
            <a:off x="8594609" y="163899"/>
            <a:ext cx="378671" cy="330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grpSp>
        <p:nvGrpSpPr>
          <p:cNvPr id="48" name="Google Shape;48;p2"/>
          <p:cNvGrpSpPr/>
          <p:nvPr/>
        </p:nvGrpSpPr>
        <p:grpSpPr>
          <a:xfrm>
            <a:off x="4268119" y="402126"/>
            <a:ext cx="4697730" cy="4122064"/>
            <a:chOff x="0" y="3225"/>
            <a:chExt cx="4697730" cy="4122064"/>
          </a:xfrm>
        </p:grpSpPr>
        <p:sp>
          <p:nvSpPr>
            <p:cNvPr id="49" name="Google Shape;49;p2"/>
            <p:cNvSpPr/>
            <p:nvPr/>
          </p:nvSpPr>
          <p:spPr>
            <a:xfrm>
              <a:off x="0" y="3225"/>
              <a:ext cx="4697730" cy="687010"/>
            </a:xfrm>
            <a:prstGeom prst="roundRect">
              <a:avLst>
                <a:gd name="adj" fmla="val 10000"/>
              </a:avLst>
            </a:prstGeom>
            <a:solidFill>
              <a:srgbClr val="DF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07820" y="157802"/>
              <a:ext cx="377855" cy="377855"/>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93497" y="3225"/>
              <a:ext cx="3904232" cy="6870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txBox="1"/>
            <p:nvPr/>
          </p:nvSpPr>
          <p:spPr>
            <a:xfrm>
              <a:off x="793497" y="3225"/>
              <a:ext cx="3904232" cy="687010"/>
            </a:xfrm>
            <a:prstGeom prst="rect">
              <a:avLst/>
            </a:prstGeom>
            <a:noFill/>
            <a:ln>
              <a:noFill/>
            </a:ln>
          </p:spPr>
          <p:txBody>
            <a:bodyPr spcFirstLastPara="1" wrap="square" lIns="72700" tIns="72700" rIns="72700" bIns="72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Installation and set-up</a:t>
              </a:r>
              <a:endParaRPr sz="1800" b="0" i="0" u="none" strike="noStrike" cap="none">
                <a:solidFill>
                  <a:srgbClr val="000000"/>
                </a:solidFill>
                <a:latin typeface="Arial"/>
                <a:ea typeface="Arial"/>
                <a:cs typeface="Arial"/>
                <a:sym typeface="Arial"/>
              </a:endParaRPr>
            </a:p>
          </p:txBody>
        </p:sp>
        <p:sp>
          <p:nvSpPr>
            <p:cNvPr id="53" name="Google Shape;53;p2"/>
            <p:cNvSpPr/>
            <p:nvPr/>
          </p:nvSpPr>
          <p:spPr>
            <a:xfrm>
              <a:off x="0" y="861988"/>
              <a:ext cx="4697730" cy="687010"/>
            </a:xfrm>
            <a:prstGeom prst="roundRect">
              <a:avLst>
                <a:gd name="adj" fmla="val 10000"/>
              </a:avLst>
            </a:prstGeom>
            <a:solidFill>
              <a:srgbClr val="DF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820" y="1016566"/>
              <a:ext cx="377855" cy="377855"/>
            </a:xfrm>
            <a:prstGeom prst="rect">
              <a:avLst/>
            </a:prstGeom>
            <a:blipFill rotWithShape="1">
              <a:blip r:embed="rId4">
                <a:alphaModFix/>
              </a:blip>
              <a:stretch>
                <a:fillRect l="-24998" r="-24998"/>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93497" y="861988"/>
              <a:ext cx="3904232" cy="6870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txBox="1"/>
            <p:nvPr/>
          </p:nvSpPr>
          <p:spPr>
            <a:xfrm>
              <a:off x="793497" y="861988"/>
              <a:ext cx="3904232" cy="687010"/>
            </a:xfrm>
            <a:prstGeom prst="rect">
              <a:avLst/>
            </a:prstGeom>
            <a:noFill/>
            <a:ln>
              <a:noFill/>
            </a:ln>
          </p:spPr>
          <p:txBody>
            <a:bodyPr spcFirstLastPara="1" wrap="square" lIns="72700" tIns="72700" rIns="72700" bIns="72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What is Flutter?</a:t>
              </a:r>
              <a:endParaRPr sz="1800" b="0" i="0" u="none" strike="noStrike" cap="none">
                <a:solidFill>
                  <a:schemeClr val="dk1"/>
                </a:solidFill>
                <a:latin typeface="Arial"/>
                <a:ea typeface="Arial"/>
                <a:cs typeface="Arial"/>
                <a:sym typeface="Arial"/>
              </a:endParaRPr>
            </a:p>
          </p:txBody>
        </p:sp>
        <p:sp>
          <p:nvSpPr>
            <p:cNvPr id="57" name="Google Shape;57;p2"/>
            <p:cNvSpPr/>
            <p:nvPr/>
          </p:nvSpPr>
          <p:spPr>
            <a:xfrm>
              <a:off x="0" y="1720752"/>
              <a:ext cx="4697730" cy="687010"/>
            </a:xfrm>
            <a:prstGeom prst="roundRect">
              <a:avLst>
                <a:gd name="adj" fmla="val 10000"/>
              </a:avLst>
            </a:prstGeom>
            <a:solidFill>
              <a:srgbClr val="DF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65909" y="1856278"/>
              <a:ext cx="436280" cy="377855"/>
            </a:xfrm>
            <a:prstGeom prst="rect">
              <a:avLst/>
            </a:prstGeom>
            <a:blipFill rotWithShape="1">
              <a:blip r:embed="rId5">
                <a:alphaModFix/>
              </a:blip>
              <a:stretch>
                <a:fillRect t="-7998" b="-7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93497" y="1720752"/>
              <a:ext cx="3904232" cy="6870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txBox="1"/>
            <p:nvPr/>
          </p:nvSpPr>
          <p:spPr>
            <a:xfrm>
              <a:off x="793497" y="1720752"/>
              <a:ext cx="3904232" cy="687010"/>
            </a:xfrm>
            <a:prstGeom prst="rect">
              <a:avLst/>
            </a:prstGeom>
            <a:noFill/>
            <a:ln>
              <a:noFill/>
            </a:ln>
          </p:spPr>
          <p:txBody>
            <a:bodyPr spcFirstLastPara="1" wrap="square" lIns="72700" tIns="72700" rIns="72700" bIns="72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Why Flutter?</a:t>
              </a:r>
              <a:endParaRPr sz="1800" b="0" i="0" u="none" strike="noStrike" cap="none">
                <a:solidFill>
                  <a:schemeClr val="dk1"/>
                </a:solidFill>
                <a:latin typeface="Arial"/>
                <a:ea typeface="Arial"/>
                <a:cs typeface="Arial"/>
                <a:sym typeface="Arial"/>
              </a:endParaRPr>
            </a:p>
          </p:txBody>
        </p:sp>
        <p:sp>
          <p:nvSpPr>
            <p:cNvPr id="61" name="Google Shape;61;p2"/>
            <p:cNvSpPr/>
            <p:nvPr/>
          </p:nvSpPr>
          <p:spPr>
            <a:xfrm>
              <a:off x="0" y="2579516"/>
              <a:ext cx="4697730" cy="687010"/>
            </a:xfrm>
            <a:prstGeom prst="roundRect">
              <a:avLst>
                <a:gd name="adj" fmla="val 10000"/>
              </a:avLst>
            </a:prstGeom>
            <a:solidFill>
              <a:srgbClr val="DF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5298" y="2740441"/>
              <a:ext cx="351122" cy="377855"/>
            </a:xfrm>
            <a:prstGeom prst="rect">
              <a:avLst/>
            </a:prstGeom>
            <a:blipFill rotWithShape="1">
              <a:blip r:embed="rId6">
                <a:alphaModFix/>
              </a:blip>
              <a:stretch>
                <a:fillRect l="-3999" r="-3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93497" y="2579516"/>
              <a:ext cx="3904232" cy="6870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txBox="1"/>
            <p:nvPr/>
          </p:nvSpPr>
          <p:spPr>
            <a:xfrm>
              <a:off x="793497" y="2579516"/>
              <a:ext cx="3904232" cy="687010"/>
            </a:xfrm>
            <a:prstGeom prst="rect">
              <a:avLst/>
            </a:prstGeom>
            <a:noFill/>
            <a:ln>
              <a:noFill/>
            </a:ln>
          </p:spPr>
          <p:txBody>
            <a:bodyPr spcFirstLastPara="1" wrap="square" lIns="72700" tIns="72700" rIns="72700" bIns="72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Arial"/>
                  <a:ea typeface="Arial"/>
                  <a:cs typeface="Arial"/>
                  <a:sym typeface="Arial"/>
                </a:rPr>
                <a:t>Overview of Flutter architecture </a:t>
              </a:r>
              <a:endParaRPr sz="1800" b="0" i="0" u="sng" strike="noStrike" cap="none">
                <a:solidFill>
                  <a:schemeClr val="dk1"/>
                </a:solidFill>
                <a:latin typeface="Arial"/>
                <a:ea typeface="Arial"/>
                <a:cs typeface="Arial"/>
                <a:sym typeface="Arial"/>
              </a:endParaRPr>
            </a:p>
          </p:txBody>
        </p:sp>
        <p:sp>
          <p:nvSpPr>
            <p:cNvPr id="65" name="Google Shape;65;p2"/>
            <p:cNvSpPr/>
            <p:nvPr/>
          </p:nvSpPr>
          <p:spPr>
            <a:xfrm>
              <a:off x="0" y="3438279"/>
              <a:ext cx="4697730" cy="687010"/>
            </a:xfrm>
            <a:prstGeom prst="roundRect">
              <a:avLst>
                <a:gd name="adj" fmla="val 10000"/>
              </a:avLst>
            </a:prstGeom>
            <a:solidFill>
              <a:srgbClr val="DF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820" y="3592857"/>
              <a:ext cx="377855" cy="377855"/>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93497" y="3438279"/>
              <a:ext cx="3904232" cy="6870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txBox="1"/>
            <p:nvPr/>
          </p:nvSpPr>
          <p:spPr>
            <a:xfrm>
              <a:off x="793497" y="3438279"/>
              <a:ext cx="3904232" cy="687010"/>
            </a:xfrm>
            <a:prstGeom prst="rect">
              <a:avLst/>
            </a:prstGeom>
            <a:noFill/>
            <a:ln>
              <a:noFill/>
            </a:ln>
          </p:spPr>
          <p:txBody>
            <a:bodyPr spcFirstLastPara="1" wrap="square" lIns="72700" tIns="72700" rIns="72700" bIns="72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Arial"/>
                  <a:ea typeface="Arial"/>
                  <a:cs typeface="Arial"/>
                  <a:sym typeface="Arial"/>
                </a:rPr>
                <a:t>Quick review of Functions, Classes, and Objects - </a:t>
              </a:r>
              <a:r>
                <a:rPr lang="en-US" sz="1800" b="0" i="1" u="sng" strike="noStrike" cap="none">
                  <a:solidFill>
                    <a:schemeClr val="dk1"/>
                  </a:solidFill>
                  <a:latin typeface="Arial"/>
                  <a:ea typeface="Arial"/>
                  <a:cs typeface="Arial"/>
                  <a:sym typeface="Arial"/>
                </a:rPr>
                <a:t>Demo</a:t>
              </a:r>
              <a:endParaRPr sz="1800" b="0" i="0" u="sng" strike="noStrike" cap="none">
                <a:solidFill>
                  <a:schemeClr val="dk1"/>
                </a:solidFill>
                <a:latin typeface="Arial"/>
                <a:ea typeface="Arial"/>
                <a:cs typeface="Arial"/>
                <a:sym typeface="Arial"/>
              </a:endParaRPr>
            </a:p>
          </p:txBody>
        </p:sp>
      </p:grpSp>
      <p:sp>
        <p:nvSpPr>
          <p:cNvPr id="69" name="Google Shape;69;p2"/>
          <p:cNvSpPr/>
          <p:nvPr/>
        </p:nvSpPr>
        <p:spPr>
          <a:xfrm>
            <a:off x="582394" y="1629499"/>
            <a:ext cx="2994981" cy="942252"/>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2"/>
          <p:cNvSpPr txBox="1"/>
          <p:nvPr/>
        </p:nvSpPr>
        <p:spPr>
          <a:xfrm>
            <a:off x="721777" y="1377519"/>
            <a:ext cx="2716213" cy="1446212"/>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lt1"/>
              </a:buClr>
              <a:buSzPts val="3200"/>
              <a:buFont typeface="Lexend Deca"/>
              <a:buNone/>
            </a:pPr>
            <a:r>
              <a:rPr lang="en-US" sz="4500" b="1" i="0" u="none" strike="noStrike" cap="none">
                <a:solidFill>
                  <a:schemeClr val="lt1"/>
                </a:solidFill>
                <a:latin typeface="Garamond"/>
                <a:ea typeface="Garamond"/>
                <a:cs typeface="Garamond"/>
                <a:sym typeface="Garamond"/>
              </a:rPr>
              <a:t>Agenda</a:t>
            </a:r>
            <a:endParaRPr sz="4500" b="1" i="0" u="none" strike="noStrike" cap="none">
              <a:solidFill>
                <a:schemeClr val="lt1"/>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pic>
        <p:nvPicPr>
          <p:cNvPr id="379" name="Google Shape;379;p20"/>
          <p:cNvPicPr preferRelativeResize="0"/>
          <p:nvPr/>
        </p:nvPicPr>
        <p:blipFill rotWithShape="1">
          <a:blip r:embed="rId3">
            <a:alphaModFix/>
          </a:blip>
          <a:srcRect l="70069" t="2206" r="6807" b="13051"/>
          <a:stretch/>
        </p:blipFill>
        <p:spPr>
          <a:xfrm>
            <a:off x="800100" y="963821"/>
            <a:ext cx="1755871" cy="2785978"/>
          </a:xfrm>
          <a:prstGeom prst="rect">
            <a:avLst/>
          </a:prstGeom>
          <a:noFill/>
          <a:ln>
            <a:noFill/>
          </a:ln>
        </p:spPr>
      </p:pic>
      <p:pic>
        <p:nvPicPr>
          <p:cNvPr id="380" name="Google Shape;380;p20"/>
          <p:cNvPicPr preferRelativeResize="0"/>
          <p:nvPr/>
        </p:nvPicPr>
        <p:blipFill rotWithShape="1">
          <a:blip r:embed="rId4">
            <a:alphaModFix/>
          </a:blip>
          <a:srcRect l="70664" r="2279" b="199"/>
          <a:stretch/>
        </p:blipFill>
        <p:spPr>
          <a:xfrm>
            <a:off x="3553244" y="374311"/>
            <a:ext cx="1627858" cy="2984249"/>
          </a:xfrm>
          <a:prstGeom prst="rect">
            <a:avLst/>
          </a:prstGeom>
          <a:noFill/>
          <a:ln>
            <a:noFill/>
          </a:ln>
        </p:spPr>
      </p:pic>
      <p:pic>
        <p:nvPicPr>
          <p:cNvPr id="381" name="Google Shape;381;p20"/>
          <p:cNvPicPr preferRelativeResize="0"/>
          <p:nvPr/>
        </p:nvPicPr>
        <p:blipFill rotWithShape="1">
          <a:blip r:embed="rId5">
            <a:alphaModFix/>
          </a:blip>
          <a:srcRect l="72399" t="199" r="168" b="198"/>
          <a:stretch/>
        </p:blipFill>
        <p:spPr>
          <a:xfrm>
            <a:off x="6213215" y="340261"/>
            <a:ext cx="1984111" cy="3035628"/>
          </a:xfrm>
          <a:prstGeom prst="rect">
            <a:avLst/>
          </a:prstGeom>
          <a:noFill/>
          <a:ln>
            <a:noFill/>
          </a:ln>
        </p:spPr>
      </p:pic>
      <p:sp>
        <p:nvSpPr>
          <p:cNvPr id="382" name="Google Shape;382;p20"/>
          <p:cNvSpPr txBox="1"/>
          <p:nvPr/>
        </p:nvSpPr>
        <p:spPr>
          <a:xfrm>
            <a:off x="342564" y="3908636"/>
            <a:ext cx="309607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Figure: CrossAxisAlignment.stretch stretches the widget across the vertical axis</a:t>
            </a:r>
            <a:endParaRPr/>
          </a:p>
        </p:txBody>
      </p:sp>
      <p:sp>
        <p:nvSpPr>
          <p:cNvPr id="383" name="Google Shape;383;p20"/>
          <p:cNvSpPr txBox="1"/>
          <p:nvPr/>
        </p:nvSpPr>
        <p:spPr>
          <a:xfrm>
            <a:off x="3377352" y="3441647"/>
            <a:ext cx="232801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Figure: MainAxisAlignment.spaceEvenly places the widgets evenly along the horizontal axis</a:t>
            </a:r>
            <a:endParaRPr/>
          </a:p>
        </p:txBody>
      </p:sp>
      <p:sp>
        <p:nvSpPr>
          <p:cNvPr id="384" name="Google Shape;384;p20"/>
          <p:cNvSpPr txBox="1"/>
          <p:nvPr/>
        </p:nvSpPr>
        <p:spPr>
          <a:xfrm>
            <a:off x="6079018" y="3426257"/>
            <a:ext cx="272241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Figure: CrossAxisAlignment.end  allows the smallest widget to be at the bottom of the highest widget along the vertical axis</a:t>
            </a:r>
            <a:endParaRPr/>
          </a:p>
        </p:txBody>
      </p:sp>
      <p:sp>
        <p:nvSpPr>
          <p:cNvPr id="385" name="Google Shape;385;p20"/>
          <p:cNvSpPr/>
          <p:nvPr/>
        </p:nvSpPr>
        <p:spPr>
          <a:xfrm>
            <a:off x="20126" y="0"/>
            <a:ext cx="1959281" cy="748623"/>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0"/>
          <p:cNvSpPr/>
          <p:nvPr/>
        </p:nvSpPr>
        <p:spPr>
          <a:xfrm>
            <a:off x="190925" y="-118416"/>
            <a:ext cx="2465673" cy="997145"/>
          </a:xfrm>
          <a:prstGeom prst="ellipse">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1"/>
              </a:buClr>
              <a:buSzPts val="3200"/>
              <a:buFont typeface="Lexend Deca"/>
              <a:buNone/>
            </a:pPr>
            <a:r>
              <a:rPr lang="en-US" sz="3200" b="1" i="0" u="none" strike="noStrike" cap="none">
                <a:solidFill>
                  <a:srgbClr val="FFFFFF"/>
                </a:solidFill>
                <a:latin typeface="Garamond"/>
                <a:ea typeface="Garamond"/>
                <a:cs typeface="Garamond"/>
                <a:sym typeface="Garamond"/>
              </a:rPr>
              <a:t>Rows</a:t>
            </a:r>
            <a:endParaRPr/>
          </a:p>
        </p:txBody>
      </p:sp>
      <p:pic>
        <p:nvPicPr>
          <p:cNvPr id="387" name="Google Shape;387;p20" descr="A picture containing text, businesscard, vector graphics&#10;&#10;Description automatically generated"/>
          <p:cNvPicPr preferRelativeResize="0"/>
          <p:nvPr/>
        </p:nvPicPr>
        <p:blipFill rotWithShape="1">
          <a:blip r:embed="rId6">
            <a:alphaModFix/>
          </a:blip>
          <a:srcRect/>
          <a:stretch/>
        </p:blipFill>
        <p:spPr>
          <a:xfrm>
            <a:off x="8594609" y="163899"/>
            <a:ext cx="378671" cy="330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1"/>
          <p:cNvSpPr/>
          <p:nvPr/>
        </p:nvSpPr>
        <p:spPr>
          <a:xfrm>
            <a:off x="164916" y="243840"/>
            <a:ext cx="1856924" cy="714651"/>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2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
        <p:nvSpPr>
          <p:cNvPr id="394" name="Google Shape;394;p21"/>
          <p:cNvSpPr txBox="1"/>
          <p:nvPr/>
        </p:nvSpPr>
        <p:spPr>
          <a:xfrm>
            <a:off x="415911" y="243840"/>
            <a:ext cx="1701800" cy="77197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Garamond"/>
                <a:ea typeface="Garamond"/>
                <a:cs typeface="Garamond"/>
                <a:sym typeface="Garamond"/>
              </a:rPr>
              <a:t>Rows</a:t>
            </a:r>
            <a:endParaRPr/>
          </a:p>
        </p:txBody>
      </p:sp>
      <p:sp>
        <p:nvSpPr>
          <p:cNvPr id="395" name="Google Shape;395;p21"/>
          <p:cNvSpPr txBox="1"/>
          <p:nvPr/>
        </p:nvSpPr>
        <p:spPr>
          <a:xfrm>
            <a:off x="275278" y="1205492"/>
            <a:ext cx="3822192" cy="377301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700" b="0" i="0" u="none" strike="noStrike" cap="none">
                <a:solidFill>
                  <a:schemeClr val="lt1"/>
                </a:solidFill>
                <a:latin typeface="Arial"/>
                <a:ea typeface="Arial"/>
                <a:cs typeface="Arial"/>
                <a:sym typeface="Arial"/>
              </a:rPr>
              <a:t>Row is a widget itself</a:t>
            </a:r>
            <a:endParaRPr/>
          </a:p>
          <a:p>
            <a:pPr marL="0" marR="0" lvl="1" indent="0" algn="l" rtl="0">
              <a:lnSpc>
                <a:spcPct val="100000"/>
              </a:lnSpc>
              <a:spcBef>
                <a:spcPts val="0"/>
              </a:spcBef>
              <a:spcAft>
                <a:spcPts val="0"/>
              </a:spcAft>
              <a:buNone/>
            </a:pPr>
            <a:r>
              <a:rPr lang="en-US" sz="1700" b="0" i="0" u="none" strike="noStrike" cap="none">
                <a:solidFill>
                  <a:schemeClr val="lt1"/>
                </a:solidFill>
                <a:latin typeface="Arial"/>
                <a:ea typeface="Arial"/>
                <a:cs typeface="Arial"/>
                <a:sym typeface="Arial"/>
              </a:rPr>
              <a:t>- </a:t>
            </a:r>
            <a:r>
              <a:rPr lang="en-US" sz="1300" b="0" i="0" u="none" strike="noStrike" cap="none">
                <a:solidFill>
                  <a:schemeClr val="lt1"/>
                </a:solidFill>
                <a:latin typeface="Arial"/>
                <a:ea typeface="Arial"/>
                <a:cs typeface="Arial"/>
                <a:sym typeface="Arial"/>
              </a:rPr>
              <a:t>Therefore you can stack multiple widgets within a row</a:t>
            </a:r>
            <a:endParaRPr/>
          </a:p>
          <a:p>
            <a:pPr marL="0" marR="0" lvl="1" indent="0" algn="l" rtl="0">
              <a:lnSpc>
                <a:spcPct val="100000"/>
              </a:lnSpc>
              <a:spcBef>
                <a:spcPts val="0"/>
              </a:spcBef>
              <a:spcAft>
                <a:spcPts val="0"/>
              </a:spcAft>
              <a:buNone/>
            </a:pPr>
            <a:r>
              <a:rPr lang="en-US" sz="1300" b="0" i="0" u="none" strike="noStrike" cap="none">
                <a:solidFill>
                  <a:schemeClr val="lt1"/>
                </a:solidFill>
                <a:latin typeface="Arial"/>
                <a:ea typeface="Arial"/>
                <a:cs typeface="Arial"/>
                <a:sym typeface="Arial"/>
              </a:rPr>
              <a:t>- You call upon the children[] property which puts all the widgets in a list</a:t>
            </a:r>
            <a:endParaRPr/>
          </a:p>
          <a:p>
            <a:pPr marL="0" marR="0" lvl="0" indent="0" algn="l" rtl="0">
              <a:lnSpc>
                <a:spcPct val="100000"/>
              </a:lnSpc>
              <a:spcBef>
                <a:spcPts val="0"/>
              </a:spcBef>
              <a:spcAft>
                <a:spcPts val="0"/>
              </a:spcAft>
              <a:buNone/>
            </a:pPr>
            <a:r>
              <a:rPr lang="en-US" sz="1700" b="0" i="0" u="none" strike="noStrike" cap="none">
                <a:solidFill>
                  <a:schemeClr val="lt1"/>
                </a:solidFill>
                <a:latin typeface="Arial"/>
                <a:ea typeface="Arial"/>
                <a:cs typeface="Arial"/>
                <a:sym typeface="Arial"/>
              </a:rPr>
              <a:t>Main axis</a:t>
            </a:r>
            <a:endParaRPr/>
          </a:p>
          <a:p>
            <a:pPr marL="0" marR="0" lvl="1" indent="0" algn="l" rtl="0">
              <a:lnSpc>
                <a:spcPct val="100000"/>
              </a:lnSpc>
              <a:spcBef>
                <a:spcPts val="0"/>
              </a:spcBef>
              <a:spcAft>
                <a:spcPts val="0"/>
              </a:spcAft>
              <a:buNone/>
            </a:pPr>
            <a:r>
              <a:rPr lang="en-US" sz="1300" b="0" i="0" u="none" strike="noStrike" cap="none">
                <a:solidFill>
                  <a:schemeClr val="lt1"/>
                </a:solidFill>
                <a:latin typeface="Arial"/>
                <a:ea typeface="Arial"/>
                <a:cs typeface="Arial"/>
                <a:sym typeface="Arial"/>
              </a:rPr>
              <a:t>- Allows for a horizontal shift</a:t>
            </a:r>
            <a:endParaRPr/>
          </a:p>
          <a:p>
            <a:pPr marL="0" marR="0" lvl="1" indent="0" algn="l" rtl="0">
              <a:lnSpc>
                <a:spcPct val="100000"/>
              </a:lnSpc>
              <a:spcBef>
                <a:spcPts val="0"/>
              </a:spcBef>
              <a:spcAft>
                <a:spcPts val="0"/>
              </a:spcAft>
              <a:buNone/>
            </a:pPr>
            <a:r>
              <a:rPr lang="en-US" sz="1300" b="0" i="0" u="none" strike="noStrike" cap="none">
                <a:solidFill>
                  <a:schemeClr val="lt1"/>
                </a:solidFill>
                <a:latin typeface="Arial"/>
                <a:ea typeface="Arial"/>
                <a:cs typeface="Arial"/>
                <a:sym typeface="Arial"/>
              </a:rPr>
              <a:t>- Function : MainAxisAlignement.()</a:t>
            </a:r>
            <a:endParaRPr/>
          </a:p>
          <a:p>
            <a:pPr marL="0" marR="0" lvl="0" indent="0" algn="l" rtl="0">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700" b="0" i="0" u="none" strike="noStrike" cap="none">
                <a:solidFill>
                  <a:schemeClr val="lt1"/>
                </a:solidFill>
                <a:latin typeface="Arial"/>
                <a:ea typeface="Arial"/>
                <a:cs typeface="Arial"/>
                <a:sym typeface="Arial"/>
              </a:rPr>
              <a:t>Cross Axis</a:t>
            </a:r>
            <a:endParaRPr/>
          </a:p>
          <a:p>
            <a:pPr marL="0" marR="0" lvl="1" indent="0" algn="l" rtl="0">
              <a:lnSpc>
                <a:spcPct val="100000"/>
              </a:lnSpc>
              <a:spcBef>
                <a:spcPts val="0"/>
              </a:spcBef>
              <a:spcAft>
                <a:spcPts val="0"/>
              </a:spcAft>
              <a:buNone/>
            </a:pPr>
            <a:r>
              <a:rPr lang="en-US" sz="1300" b="0" i="0" u="none" strike="noStrike" cap="none">
                <a:solidFill>
                  <a:schemeClr val="lt1"/>
                </a:solidFill>
                <a:latin typeface="Arial"/>
                <a:ea typeface="Arial"/>
                <a:cs typeface="Arial"/>
                <a:sym typeface="Arial"/>
              </a:rPr>
              <a:t>- Allows for a vertical shift</a:t>
            </a:r>
            <a:endParaRPr/>
          </a:p>
          <a:p>
            <a:pPr marL="0" marR="0" lvl="1" indent="0" algn="l" rtl="0">
              <a:lnSpc>
                <a:spcPct val="100000"/>
              </a:lnSpc>
              <a:spcBef>
                <a:spcPts val="0"/>
              </a:spcBef>
              <a:spcAft>
                <a:spcPts val="0"/>
              </a:spcAft>
              <a:buNone/>
            </a:pPr>
            <a:r>
              <a:rPr lang="en-US" sz="1300" b="0" i="0" u="none" strike="noStrike" cap="none">
                <a:solidFill>
                  <a:schemeClr val="lt1"/>
                </a:solidFill>
                <a:latin typeface="Arial"/>
                <a:ea typeface="Arial"/>
                <a:cs typeface="Arial"/>
                <a:sym typeface="Arial"/>
              </a:rPr>
              <a:t>- Function: CrossAxisAlignment.()</a:t>
            </a:r>
            <a:endParaRPr/>
          </a:p>
          <a:p>
            <a:pPr marL="0" marR="0" lvl="0" indent="0" algn="l" rtl="0">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p:txBody>
      </p:sp>
      <p:pic>
        <p:nvPicPr>
          <p:cNvPr id="396" name="Google Shape;396;p21"/>
          <p:cNvPicPr preferRelativeResize="0"/>
          <p:nvPr/>
        </p:nvPicPr>
        <p:blipFill rotWithShape="1">
          <a:blip r:embed="rId3">
            <a:alphaModFix/>
          </a:blip>
          <a:srcRect/>
          <a:stretch/>
        </p:blipFill>
        <p:spPr>
          <a:xfrm>
            <a:off x="4358205" y="1373679"/>
            <a:ext cx="4586569" cy="2548679"/>
          </a:xfrm>
          <a:prstGeom prst="rect">
            <a:avLst/>
          </a:prstGeom>
          <a:noFill/>
          <a:ln>
            <a:noFill/>
          </a:ln>
        </p:spPr>
      </p:pic>
      <p:pic>
        <p:nvPicPr>
          <p:cNvPr id="397" name="Google Shape;397;p21"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2"/>
          <p:cNvSpPr/>
          <p:nvPr/>
        </p:nvSpPr>
        <p:spPr>
          <a:xfrm>
            <a:off x="193040" y="340659"/>
            <a:ext cx="2456364" cy="825500"/>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
        <p:nvSpPr>
          <p:cNvPr id="404" name="Google Shape;404;p22"/>
          <p:cNvSpPr txBox="1"/>
          <p:nvPr/>
        </p:nvSpPr>
        <p:spPr>
          <a:xfrm>
            <a:off x="442960" y="470084"/>
            <a:ext cx="2178320" cy="599256"/>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Garamond"/>
                <a:ea typeface="Garamond"/>
                <a:cs typeface="Garamond"/>
                <a:sym typeface="Garamond"/>
              </a:rPr>
              <a:t>Columns</a:t>
            </a:r>
            <a:endParaRPr/>
          </a:p>
        </p:txBody>
      </p:sp>
      <p:sp>
        <p:nvSpPr>
          <p:cNvPr id="405" name="Google Shape;405;p22"/>
          <p:cNvSpPr txBox="1"/>
          <p:nvPr/>
        </p:nvSpPr>
        <p:spPr>
          <a:xfrm>
            <a:off x="442960" y="1632055"/>
            <a:ext cx="3700527" cy="2630959"/>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Elements stacking on top of the other</a:t>
            </a:r>
            <a:endParaRPr/>
          </a:p>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Main axis</a:t>
            </a:r>
            <a:endParaRPr/>
          </a:p>
          <a:p>
            <a:pPr marL="0" marR="0" lvl="1" indent="0" algn="l" rtl="0">
              <a:lnSpc>
                <a:spcPct val="100000"/>
              </a:lnSpc>
              <a:spcBef>
                <a:spcPts val="0"/>
              </a:spcBef>
              <a:spcAft>
                <a:spcPts val="0"/>
              </a:spcAft>
              <a:buNone/>
            </a:pPr>
            <a:r>
              <a:rPr lang="en-US" sz="2200" b="0" i="0" u="none" strike="noStrike" cap="none">
                <a:solidFill>
                  <a:schemeClr val="lt1"/>
                </a:solidFill>
                <a:latin typeface="Arial"/>
                <a:ea typeface="Arial"/>
                <a:cs typeface="Arial"/>
                <a:sym typeface="Arial"/>
              </a:rPr>
              <a:t>Allows for a vertical shift</a:t>
            </a:r>
            <a:endParaRPr/>
          </a:p>
          <a:p>
            <a:pPr marL="0" marR="0" lvl="1" indent="0" algn="l" rtl="0">
              <a:lnSpc>
                <a:spcPct val="100000"/>
              </a:lnSpc>
              <a:spcBef>
                <a:spcPts val="0"/>
              </a:spcBef>
              <a:spcAft>
                <a:spcPts val="0"/>
              </a:spcAft>
              <a:buNone/>
            </a:pPr>
            <a:r>
              <a:rPr lang="en-US" sz="2200" b="0" i="0" u="none" strike="noStrike" cap="none">
                <a:solidFill>
                  <a:schemeClr val="lt1"/>
                </a:solidFill>
                <a:latin typeface="Arial"/>
                <a:ea typeface="Arial"/>
                <a:cs typeface="Arial"/>
                <a:sym typeface="Arial"/>
              </a:rPr>
              <a:t>Function: CrossAxisAlignment.()</a:t>
            </a:r>
            <a:endParaRPr/>
          </a:p>
          <a:p>
            <a:pPr marL="0" marR="0" lvl="0" indent="0" algn="l"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Cross Axis</a:t>
            </a:r>
            <a:endParaRPr/>
          </a:p>
          <a:p>
            <a:pPr marL="0" marR="0" lvl="1" indent="0" algn="l" rtl="0">
              <a:lnSpc>
                <a:spcPct val="100000"/>
              </a:lnSpc>
              <a:spcBef>
                <a:spcPts val="0"/>
              </a:spcBef>
              <a:spcAft>
                <a:spcPts val="0"/>
              </a:spcAft>
              <a:buNone/>
            </a:pPr>
            <a:r>
              <a:rPr lang="en-US" sz="2200" b="0" i="0" u="none" strike="noStrike" cap="none">
                <a:solidFill>
                  <a:schemeClr val="lt1"/>
                </a:solidFill>
                <a:latin typeface="Arial"/>
                <a:ea typeface="Arial"/>
                <a:cs typeface="Arial"/>
                <a:sym typeface="Arial"/>
              </a:rPr>
              <a:t>Allows for a horizontal shift</a:t>
            </a:r>
            <a:endParaRPr/>
          </a:p>
          <a:p>
            <a:pPr marL="0" marR="0" lvl="1" indent="0" algn="l" rtl="0">
              <a:lnSpc>
                <a:spcPct val="100000"/>
              </a:lnSpc>
              <a:spcBef>
                <a:spcPts val="0"/>
              </a:spcBef>
              <a:spcAft>
                <a:spcPts val="0"/>
              </a:spcAft>
              <a:buNone/>
            </a:pPr>
            <a:r>
              <a:rPr lang="en-US" sz="2200" b="0" i="0" u="none" strike="noStrike" cap="none">
                <a:solidFill>
                  <a:schemeClr val="lt1"/>
                </a:solidFill>
                <a:latin typeface="Arial"/>
                <a:ea typeface="Arial"/>
                <a:cs typeface="Arial"/>
                <a:sym typeface="Arial"/>
              </a:rPr>
              <a:t>Function : MainAxisAlignement.()</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06" name="Google Shape;406;p22"/>
          <p:cNvPicPr preferRelativeResize="0"/>
          <p:nvPr/>
        </p:nvPicPr>
        <p:blipFill rotWithShape="1">
          <a:blip r:embed="rId3">
            <a:alphaModFix/>
          </a:blip>
          <a:srcRect/>
          <a:stretch/>
        </p:blipFill>
        <p:spPr>
          <a:xfrm>
            <a:off x="4572000" y="1256270"/>
            <a:ext cx="4308281" cy="2630960"/>
          </a:xfrm>
          <a:prstGeom prst="rect">
            <a:avLst/>
          </a:prstGeom>
          <a:noFill/>
          <a:ln>
            <a:noFill/>
          </a:ln>
        </p:spPr>
      </p:pic>
      <p:pic>
        <p:nvPicPr>
          <p:cNvPr id="407" name="Google Shape;407;p22"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3"/>
          <p:cNvSpPr txBox="1">
            <a:spLocks noGrp="1"/>
          </p:cNvSpPr>
          <p:nvPr>
            <p:ph type="ctrTitle"/>
          </p:nvPr>
        </p:nvSpPr>
        <p:spPr>
          <a:xfrm>
            <a:off x="1028075" y="1945425"/>
            <a:ext cx="4263900" cy="1159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b="1">
                <a:solidFill>
                  <a:schemeClr val="lt1"/>
                </a:solidFill>
              </a:rPr>
              <a:t>Rows &amp; Columns Demo</a:t>
            </a:r>
            <a:endParaRPr/>
          </a:p>
        </p:txBody>
      </p:sp>
      <p:pic>
        <p:nvPicPr>
          <p:cNvPr id="413" name="Google Shape;413;p23"/>
          <p:cNvPicPr preferRelativeResize="0"/>
          <p:nvPr/>
        </p:nvPicPr>
        <p:blipFill rotWithShape="1">
          <a:blip r:embed="rId3">
            <a:alphaModFix/>
          </a:blip>
          <a:srcRect/>
          <a:stretch/>
        </p:blipFill>
        <p:spPr>
          <a:xfrm>
            <a:off x="5983976" y="1373675"/>
            <a:ext cx="1519400" cy="1731550"/>
          </a:xfrm>
          <a:prstGeom prst="rect">
            <a:avLst/>
          </a:prstGeom>
          <a:noFill/>
          <a:ln>
            <a:noFill/>
          </a:ln>
        </p:spPr>
      </p:pic>
      <p:pic>
        <p:nvPicPr>
          <p:cNvPr id="414" name="Google Shape;414;p23"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
        <p:nvSpPr>
          <p:cNvPr id="420" name="Google Shape;420;p24"/>
          <p:cNvSpPr txBox="1">
            <a:spLocks noGrp="1"/>
          </p:cNvSpPr>
          <p:nvPr>
            <p:ph type="ctrTitle" idx="4294967295"/>
          </p:nvPr>
        </p:nvSpPr>
        <p:spPr>
          <a:xfrm>
            <a:off x="440595" y="215283"/>
            <a:ext cx="6344833" cy="9285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3200"/>
              <a:buFont typeface="Lexend Deca"/>
              <a:buNone/>
            </a:pPr>
            <a:r>
              <a:rPr lang="en-US" sz="6000" b="1" i="0" u="none" strike="noStrike" cap="none">
                <a:solidFill>
                  <a:schemeClr val="lt1"/>
                </a:solidFill>
                <a:latin typeface="Lexend Deca"/>
                <a:ea typeface="Lexend Deca"/>
                <a:cs typeface="Lexend Deca"/>
                <a:sym typeface="Lexend Deca"/>
              </a:rPr>
              <a:t>Questions ?</a:t>
            </a:r>
            <a:endParaRPr sz="6000" b="1" i="0" u="none" strike="noStrike" cap="none">
              <a:solidFill>
                <a:schemeClr val="lt1"/>
              </a:solidFill>
              <a:latin typeface="Lexend Deca"/>
              <a:ea typeface="Lexend Deca"/>
              <a:cs typeface="Lexend Deca"/>
              <a:sym typeface="Lexend Deca"/>
            </a:endParaRPr>
          </a:p>
        </p:txBody>
      </p:sp>
      <p:sp>
        <p:nvSpPr>
          <p:cNvPr id="421" name="Google Shape;421;p24"/>
          <p:cNvSpPr txBox="1">
            <a:spLocks noGrp="1"/>
          </p:cNvSpPr>
          <p:nvPr>
            <p:ph type="subTitle" idx="4294967295"/>
          </p:nvPr>
        </p:nvSpPr>
        <p:spPr>
          <a:xfrm>
            <a:off x="519425" y="1143775"/>
            <a:ext cx="4614000" cy="97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5"/>
              </a:buClr>
              <a:buSzPts val="1800"/>
              <a:buFont typeface="Arial"/>
              <a:buNone/>
            </a:pPr>
            <a:r>
              <a:rPr lang="en-US" sz="1800" b="0" i="0" u="none" strike="noStrike" cap="none">
                <a:solidFill>
                  <a:schemeClr val="lt1"/>
                </a:solidFill>
                <a:latin typeface="Arial"/>
                <a:ea typeface="Arial"/>
                <a:cs typeface="Arial"/>
                <a:sym typeface="Arial"/>
              </a:rPr>
              <a:t>You can contact us on Discord and ask questions in the </a:t>
            </a:r>
            <a:r>
              <a:rPr lang="en-US" sz="1800" b="0" i="1" u="none" strike="noStrike" cap="none">
                <a:solidFill>
                  <a:schemeClr val="lt1"/>
                </a:solidFill>
                <a:latin typeface="Arial"/>
                <a:ea typeface="Arial"/>
                <a:cs typeface="Arial"/>
                <a:sym typeface="Arial"/>
              </a:rPr>
              <a:t>#workshops </a:t>
            </a:r>
            <a:r>
              <a:rPr lang="en-US" sz="1800" b="0" i="0" u="none" strike="noStrike" cap="none">
                <a:solidFill>
                  <a:schemeClr val="lt1"/>
                </a:solidFill>
                <a:latin typeface="Arial"/>
                <a:ea typeface="Arial"/>
                <a:cs typeface="Arial"/>
                <a:sym typeface="Arial"/>
              </a:rPr>
              <a:t>channel:</a:t>
            </a:r>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600"/>
              </a:spcBef>
              <a:spcAft>
                <a:spcPts val="0"/>
              </a:spcAft>
              <a:buClr>
                <a:schemeClr val="accent5"/>
              </a:buClr>
              <a:buSzPts val="1800"/>
              <a:buFont typeface="Arial"/>
              <a:buNone/>
            </a:pPr>
            <a:r>
              <a:rPr lang="en-US" sz="1800" b="0" i="0" u="none" strike="noStrike" cap="none">
                <a:solidFill>
                  <a:schemeClr val="lt1"/>
                </a:solidFill>
                <a:latin typeface="Arial"/>
                <a:ea typeface="Arial"/>
                <a:cs typeface="Arial"/>
                <a:sym typeface="Arial"/>
              </a:rPr>
              <a:t>@Sarah (DeltaHacks)</a:t>
            </a:r>
            <a:endParaRPr/>
          </a:p>
          <a:p>
            <a:pPr marL="0" marR="0" lvl="0" indent="0" algn="l" rtl="0">
              <a:lnSpc>
                <a:spcPct val="115000"/>
              </a:lnSpc>
              <a:spcBef>
                <a:spcPts val="600"/>
              </a:spcBef>
              <a:spcAft>
                <a:spcPts val="0"/>
              </a:spcAft>
              <a:buClr>
                <a:schemeClr val="accent5"/>
              </a:buClr>
              <a:buSzPts val="1800"/>
              <a:buFont typeface="Arial"/>
              <a:buNone/>
            </a:pPr>
            <a:r>
              <a:rPr lang="en-US" sz="1800" b="0" i="0" u="none" strike="noStrike" cap="none">
                <a:solidFill>
                  <a:schemeClr val="lt1"/>
                </a:solidFill>
                <a:latin typeface="Arial"/>
                <a:ea typeface="Arial"/>
                <a:cs typeface="Arial"/>
                <a:sym typeface="Arial"/>
              </a:rPr>
              <a:t>@Ayman (DeltaHacks)</a:t>
            </a:r>
            <a:endParaRPr/>
          </a:p>
          <a:p>
            <a:pPr marL="0" marR="0" lvl="0" indent="0" algn="l" rtl="0">
              <a:lnSpc>
                <a:spcPct val="115000"/>
              </a:lnSpc>
              <a:spcBef>
                <a:spcPts val="600"/>
              </a:spcBef>
              <a:spcAft>
                <a:spcPts val="0"/>
              </a:spcAft>
              <a:buClr>
                <a:schemeClr val="accent5"/>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2" name="Google Shape;422;p24"/>
          <p:cNvPicPr preferRelativeResize="0"/>
          <p:nvPr/>
        </p:nvPicPr>
        <p:blipFill rotWithShape="1">
          <a:blip r:embed="rId3">
            <a:alphaModFix/>
          </a:blip>
          <a:srcRect/>
          <a:stretch/>
        </p:blipFill>
        <p:spPr>
          <a:xfrm>
            <a:off x="4481364" y="2493393"/>
            <a:ext cx="3171324" cy="1889775"/>
          </a:xfrm>
          <a:prstGeom prst="rect">
            <a:avLst/>
          </a:prstGeom>
          <a:noFill/>
          <a:ln>
            <a:noFill/>
          </a:ln>
        </p:spPr>
      </p:pic>
      <p:pic>
        <p:nvPicPr>
          <p:cNvPr id="423" name="Google Shape;423;p24"/>
          <p:cNvPicPr preferRelativeResize="0"/>
          <p:nvPr/>
        </p:nvPicPr>
        <p:blipFill rotWithShape="1">
          <a:blip r:embed="rId4">
            <a:alphaModFix/>
          </a:blip>
          <a:srcRect/>
          <a:stretch/>
        </p:blipFill>
        <p:spPr>
          <a:xfrm>
            <a:off x="5716478" y="1727348"/>
            <a:ext cx="548700" cy="1597701"/>
          </a:xfrm>
          <a:prstGeom prst="rect">
            <a:avLst/>
          </a:prstGeom>
          <a:noFill/>
          <a:ln>
            <a:noFill/>
          </a:ln>
        </p:spPr>
      </p:pic>
      <p:pic>
        <p:nvPicPr>
          <p:cNvPr id="424" name="Google Shape;424;p24"/>
          <p:cNvPicPr preferRelativeResize="0"/>
          <p:nvPr/>
        </p:nvPicPr>
        <p:blipFill rotWithShape="1">
          <a:blip r:embed="rId5">
            <a:alphaModFix/>
          </a:blip>
          <a:srcRect t="1" r="37511" b="-285"/>
          <a:stretch/>
        </p:blipFill>
        <p:spPr>
          <a:xfrm>
            <a:off x="843839" y="1922387"/>
            <a:ext cx="2321183" cy="1499700"/>
          </a:xfrm>
          <a:prstGeom prst="rect">
            <a:avLst/>
          </a:prstGeom>
          <a:noFill/>
          <a:ln>
            <a:noFill/>
          </a:ln>
        </p:spPr>
      </p:pic>
      <p:cxnSp>
        <p:nvCxnSpPr>
          <p:cNvPr id="425" name="Google Shape;425;p24"/>
          <p:cNvCxnSpPr/>
          <p:nvPr/>
        </p:nvCxnSpPr>
        <p:spPr>
          <a:xfrm rot="10800000">
            <a:off x="2355892" y="3248839"/>
            <a:ext cx="1313400" cy="0"/>
          </a:xfrm>
          <a:prstGeom prst="straightConnector1">
            <a:avLst/>
          </a:prstGeom>
          <a:noFill/>
          <a:ln w="38100" cap="flat" cmpd="sng">
            <a:solidFill>
              <a:srgbClr val="FF0000"/>
            </a:solidFill>
            <a:prstDash val="solid"/>
            <a:round/>
            <a:headEnd type="none" w="sm" len="sm"/>
            <a:tailEnd type="triangle" w="med" len="med"/>
          </a:ln>
        </p:spPr>
      </p:cxnSp>
      <p:pic>
        <p:nvPicPr>
          <p:cNvPr id="426" name="Google Shape;426;p24" descr="A picture containing text, businesscard, vector graphics&#10;&#10;Description automatically generated"/>
          <p:cNvPicPr preferRelativeResize="0"/>
          <p:nvPr/>
        </p:nvPicPr>
        <p:blipFill rotWithShape="1">
          <a:blip r:embed="rId6">
            <a:alphaModFix/>
          </a:blip>
          <a:srcRect/>
          <a:stretch/>
        </p:blipFill>
        <p:spPr>
          <a:xfrm>
            <a:off x="8594609" y="163899"/>
            <a:ext cx="378671" cy="330201"/>
          </a:xfrm>
          <a:prstGeom prst="rect">
            <a:avLst/>
          </a:prstGeom>
          <a:noFill/>
          <a:ln>
            <a:noFill/>
          </a:ln>
        </p:spPr>
      </p:pic>
      <p:sp>
        <p:nvSpPr>
          <p:cNvPr id="427" name="Google Shape;427;p24"/>
          <p:cNvSpPr/>
          <p:nvPr/>
        </p:nvSpPr>
        <p:spPr>
          <a:xfrm>
            <a:off x="5971284" y="366949"/>
            <a:ext cx="2731800" cy="1310700"/>
          </a:xfrm>
          <a:prstGeom prst="wedgeEllipseCallout">
            <a:avLst>
              <a:gd name="adj1" fmla="val -20833"/>
              <a:gd name="adj2" fmla="val 62500"/>
            </a:avLst>
          </a:prstGeom>
          <a:noFill/>
          <a:ln w="25400" cap="flat" cmpd="sng">
            <a:solidFill>
              <a:srgbClr val="66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p24"/>
          <p:cNvSpPr txBox="1"/>
          <p:nvPr/>
        </p:nvSpPr>
        <p:spPr>
          <a:xfrm>
            <a:off x="6115340" y="729804"/>
            <a:ext cx="245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Exit Survey Password: </a:t>
            </a:r>
            <a:endParaRPr/>
          </a:p>
          <a:p>
            <a:pPr marL="0" marR="0" lvl="0" indent="0" algn="ctr" rtl="0">
              <a:lnSpc>
                <a:spcPct val="100000"/>
              </a:lnSpc>
              <a:spcBef>
                <a:spcPts val="0"/>
              </a:spcBef>
              <a:spcAft>
                <a:spcPts val="0"/>
              </a:spcAft>
              <a:buNone/>
            </a:pPr>
            <a:r>
              <a:rPr lang="en-US" sz="1600">
                <a:solidFill>
                  <a:schemeClr val="lt1"/>
                </a:solidFill>
              </a:rPr>
              <a:t>FLUTTER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76" name="Google Shape;76;p3"/>
          <p:cNvSpPr/>
          <p:nvPr/>
        </p:nvSpPr>
        <p:spPr>
          <a:xfrm>
            <a:off x="252399" y="395416"/>
            <a:ext cx="3627623" cy="807308"/>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 name="Google Shape;77;p3"/>
          <p:cNvSpPr txBox="1"/>
          <p:nvPr/>
        </p:nvSpPr>
        <p:spPr>
          <a:xfrm>
            <a:off x="560674" y="-332746"/>
            <a:ext cx="10439400" cy="1325563"/>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3200"/>
              <a:buFont typeface="Lexend Deca"/>
              <a:buNone/>
            </a:pPr>
            <a:r>
              <a:rPr lang="en-US" sz="3200" b="1" i="0" u="none" strike="noStrike" cap="none">
                <a:solidFill>
                  <a:schemeClr val="lt1"/>
                </a:solidFill>
                <a:latin typeface="Garamond"/>
                <a:ea typeface="Garamond"/>
                <a:cs typeface="Garamond"/>
                <a:sym typeface="Garamond"/>
              </a:rPr>
              <a:t>What is Flutter?</a:t>
            </a:r>
            <a:endParaRPr/>
          </a:p>
        </p:txBody>
      </p:sp>
      <p:grpSp>
        <p:nvGrpSpPr>
          <p:cNvPr id="78" name="Google Shape;78;p3"/>
          <p:cNvGrpSpPr/>
          <p:nvPr/>
        </p:nvGrpSpPr>
        <p:grpSpPr>
          <a:xfrm>
            <a:off x="585671" y="1845218"/>
            <a:ext cx="7620001" cy="551655"/>
            <a:chOff x="0" y="0"/>
            <a:chExt cx="7620001" cy="551655"/>
          </a:xfrm>
        </p:grpSpPr>
        <p:sp>
          <p:nvSpPr>
            <p:cNvPr id="79" name="Google Shape;79;p3"/>
            <p:cNvSpPr/>
            <p:nvPr/>
          </p:nvSpPr>
          <p:spPr>
            <a:xfrm>
              <a:off x="0" y="0"/>
              <a:ext cx="7620001" cy="551655"/>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txBox="1"/>
            <p:nvPr/>
          </p:nvSpPr>
          <p:spPr>
            <a:xfrm>
              <a:off x="26930" y="26930"/>
              <a:ext cx="7566141" cy="497795"/>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Mobile UI for creating apps for both iOS and Android systems</a:t>
              </a:r>
              <a:endParaRPr sz="1800" b="0" i="0" u="none" strike="noStrike" cap="none">
                <a:solidFill>
                  <a:schemeClr val="lt1"/>
                </a:solidFill>
                <a:latin typeface="Arial"/>
                <a:ea typeface="Arial"/>
                <a:cs typeface="Arial"/>
                <a:sym typeface="Arial"/>
              </a:endParaRPr>
            </a:p>
          </p:txBody>
        </p:sp>
      </p:grpSp>
      <p:grpSp>
        <p:nvGrpSpPr>
          <p:cNvPr id="81" name="Google Shape;81;p3"/>
          <p:cNvGrpSpPr/>
          <p:nvPr/>
        </p:nvGrpSpPr>
        <p:grpSpPr>
          <a:xfrm>
            <a:off x="600593" y="2729021"/>
            <a:ext cx="7620001" cy="539259"/>
            <a:chOff x="0" y="1001673"/>
            <a:chExt cx="7620001" cy="539259"/>
          </a:xfrm>
        </p:grpSpPr>
        <p:sp>
          <p:nvSpPr>
            <p:cNvPr id="82" name="Google Shape;82;p3"/>
            <p:cNvSpPr/>
            <p:nvPr/>
          </p:nvSpPr>
          <p:spPr>
            <a:xfrm>
              <a:off x="0" y="1001673"/>
              <a:ext cx="7620001" cy="539259"/>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txBox="1"/>
            <p:nvPr/>
          </p:nvSpPr>
          <p:spPr>
            <a:xfrm>
              <a:off x="26324" y="1027997"/>
              <a:ext cx="7567353" cy="486611"/>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One code-base for both operating systems </a:t>
              </a:r>
              <a:endParaRPr sz="2200" b="0" i="0" u="none" strike="noStrike" cap="none">
                <a:solidFill>
                  <a:schemeClr val="lt1"/>
                </a:solidFill>
                <a:latin typeface="Arial"/>
                <a:ea typeface="Arial"/>
                <a:cs typeface="Arial"/>
                <a:sym typeface="Arial"/>
              </a:endParaRPr>
            </a:p>
          </p:txBody>
        </p:sp>
      </p:grpSp>
      <p:grpSp>
        <p:nvGrpSpPr>
          <p:cNvPr id="84" name="Google Shape;84;p3"/>
          <p:cNvGrpSpPr/>
          <p:nvPr/>
        </p:nvGrpSpPr>
        <p:grpSpPr>
          <a:xfrm>
            <a:off x="573663" y="3625958"/>
            <a:ext cx="7620001" cy="551655"/>
            <a:chOff x="0" y="1906644"/>
            <a:chExt cx="7620001" cy="551655"/>
          </a:xfrm>
        </p:grpSpPr>
        <p:sp>
          <p:nvSpPr>
            <p:cNvPr id="85" name="Google Shape;85;p3"/>
            <p:cNvSpPr/>
            <p:nvPr/>
          </p:nvSpPr>
          <p:spPr>
            <a:xfrm>
              <a:off x="0" y="1906644"/>
              <a:ext cx="7620001" cy="551655"/>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txBox="1"/>
            <p:nvPr/>
          </p:nvSpPr>
          <p:spPr>
            <a:xfrm>
              <a:off x="26930" y="1933574"/>
              <a:ext cx="7566141" cy="497795"/>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Uses Dart as a programming language</a:t>
              </a:r>
              <a:endParaRPr sz="2200" b="0" i="0" u="none" strike="noStrike" cap="none">
                <a:solidFill>
                  <a:schemeClr val="lt1"/>
                </a:solidFill>
                <a:latin typeface="Arial"/>
                <a:ea typeface="Arial"/>
                <a:cs typeface="Arial"/>
                <a:sym typeface="Arial"/>
              </a:endParaRPr>
            </a:p>
          </p:txBody>
        </p:sp>
      </p:grpSp>
      <p:grpSp>
        <p:nvGrpSpPr>
          <p:cNvPr id="87" name="Google Shape;87;p3"/>
          <p:cNvGrpSpPr/>
          <p:nvPr/>
        </p:nvGrpSpPr>
        <p:grpSpPr>
          <a:xfrm>
            <a:off x="587604" y="2746628"/>
            <a:ext cx="7620001" cy="539259"/>
            <a:chOff x="0" y="1001673"/>
            <a:chExt cx="7620001" cy="539259"/>
          </a:xfrm>
        </p:grpSpPr>
        <p:sp>
          <p:nvSpPr>
            <p:cNvPr id="88" name="Google Shape;88;p3"/>
            <p:cNvSpPr/>
            <p:nvPr/>
          </p:nvSpPr>
          <p:spPr>
            <a:xfrm>
              <a:off x="0" y="1001673"/>
              <a:ext cx="7620001" cy="539259"/>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txBox="1"/>
            <p:nvPr/>
          </p:nvSpPr>
          <p:spPr>
            <a:xfrm>
              <a:off x="26324" y="1027997"/>
              <a:ext cx="7567353" cy="486611"/>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One code-base for both operating systems </a:t>
              </a:r>
              <a:endParaRPr sz="2200" b="0" i="0" u="none" strike="noStrike" cap="none">
                <a:solidFill>
                  <a:schemeClr val="lt1"/>
                </a:solidFill>
                <a:latin typeface="Arial"/>
                <a:ea typeface="Arial"/>
                <a:cs typeface="Arial"/>
                <a:sym typeface="Arial"/>
              </a:endParaRPr>
            </a:p>
          </p:txBody>
        </p:sp>
      </p:grpSp>
      <p:grpSp>
        <p:nvGrpSpPr>
          <p:cNvPr id="90" name="Google Shape;90;p3"/>
          <p:cNvGrpSpPr/>
          <p:nvPr/>
        </p:nvGrpSpPr>
        <p:grpSpPr>
          <a:xfrm>
            <a:off x="560674" y="3643565"/>
            <a:ext cx="7620001" cy="551655"/>
            <a:chOff x="0" y="1906644"/>
            <a:chExt cx="7620001" cy="551655"/>
          </a:xfrm>
        </p:grpSpPr>
        <p:sp>
          <p:nvSpPr>
            <p:cNvPr id="91" name="Google Shape;91;p3"/>
            <p:cNvSpPr/>
            <p:nvPr/>
          </p:nvSpPr>
          <p:spPr>
            <a:xfrm>
              <a:off x="0" y="1906644"/>
              <a:ext cx="7620001" cy="551655"/>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txBox="1"/>
            <p:nvPr/>
          </p:nvSpPr>
          <p:spPr>
            <a:xfrm>
              <a:off x="26930" y="1933574"/>
              <a:ext cx="7566141" cy="497795"/>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Uses Dart as a programming language</a:t>
              </a:r>
              <a:endParaRPr sz="2200" b="0" i="0" u="none" strike="noStrike" cap="none">
                <a:solidFill>
                  <a:schemeClr val="lt1"/>
                </a:solidFill>
                <a:latin typeface="Arial"/>
                <a:ea typeface="Arial"/>
                <a:cs typeface="Arial"/>
                <a:sym typeface="Arial"/>
              </a:endParaRPr>
            </a:p>
          </p:txBody>
        </p:sp>
      </p:grpSp>
      <p:grpSp>
        <p:nvGrpSpPr>
          <p:cNvPr id="93" name="Google Shape;93;p3"/>
          <p:cNvGrpSpPr/>
          <p:nvPr/>
        </p:nvGrpSpPr>
        <p:grpSpPr>
          <a:xfrm>
            <a:off x="599381" y="2729021"/>
            <a:ext cx="7620001" cy="539259"/>
            <a:chOff x="0" y="1001673"/>
            <a:chExt cx="7620001" cy="539259"/>
          </a:xfrm>
        </p:grpSpPr>
        <p:sp>
          <p:nvSpPr>
            <p:cNvPr id="94" name="Google Shape;94;p3"/>
            <p:cNvSpPr/>
            <p:nvPr/>
          </p:nvSpPr>
          <p:spPr>
            <a:xfrm>
              <a:off x="0" y="1001673"/>
              <a:ext cx="7620001" cy="539259"/>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txBox="1"/>
            <p:nvPr/>
          </p:nvSpPr>
          <p:spPr>
            <a:xfrm>
              <a:off x="26324" y="1027997"/>
              <a:ext cx="7567353" cy="486611"/>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One code-base for both operating systems </a:t>
              </a:r>
              <a:endParaRPr sz="1800" b="0" i="0" u="none" strike="noStrike" cap="none">
                <a:solidFill>
                  <a:schemeClr val="lt1"/>
                </a:solidFill>
                <a:latin typeface="Arial"/>
                <a:ea typeface="Arial"/>
                <a:cs typeface="Arial"/>
                <a:sym typeface="Arial"/>
              </a:endParaRPr>
            </a:p>
          </p:txBody>
        </p:sp>
      </p:grpSp>
      <p:grpSp>
        <p:nvGrpSpPr>
          <p:cNvPr id="96" name="Google Shape;96;p3"/>
          <p:cNvGrpSpPr/>
          <p:nvPr/>
        </p:nvGrpSpPr>
        <p:grpSpPr>
          <a:xfrm>
            <a:off x="572451" y="3625958"/>
            <a:ext cx="7620001" cy="551655"/>
            <a:chOff x="0" y="1906644"/>
            <a:chExt cx="7620001" cy="551655"/>
          </a:xfrm>
        </p:grpSpPr>
        <p:sp>
          <p:nvSpPr>
            <p:cNvPr id="97" name="Google Shape;97;p3"/>
            <p:cNvSpPr/>
            <p:nvPr/>
          </p:nvSpPr>
          <p:spPr>
            <a:xfrm>
              <a:off x="0" y="1906644"/>
              <a:ext cx="7620001" cy="551655"/>
            </a:xfrm>
            <a:prstGeom prst="roundRect">
              <a:avLst>
                <a:gd name="adj" fmla="val 16667"/>
              </a:avLst>
            </a:prstGeom>
            <a:solidFill>
              <a:srgbClr val="9C75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txBox="1"/>
            <p:nvPr/>
          </p:nvSpPr>
          <p:spPr>
            <a:xfrm>
              <a:off x="26930" y="1933574"/>
              <a:ext cx="7566141" cy="497795"/>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Uses Dart as a programming language</a:t>
              </a:r>
              <a:endParaRPr sz="1800" b="0" i="0" u="none" strike="noStrike" cap="none">
                <a:solidFill>
                  <a:schemeClr val="lt1"/>
                </a:solidFill>
                <a:latin typeface="Arial"/>
                <a:ea typeface="Arial"/>
                <a:cs typeface="Arial"/>
                <a:sym typeface="Arial"/>
              </a:endParaRPr>
            </a:p>
          </p:txBody>
        </p:sp>
      </p:grpSp>
      <p:pic>
        <p:nvPicPr>
          <p:cNvPr id="99" name="Google Shape;99;p3" descr="A picture containing text, businesscard, vector graphics&#10;&#10;Description automatically generated"/>
          <p:cNvPicPr preferRelativeResize="0"/>
          <p:nvPr/>
        </p:nvPicPr>
        <p:blipFill rotWithShape="1">
          <a:blip r:embed="rId3">
            <a:alphaModFix/>
          </a:blip>
          <a:srcRect/>
          <a:stretch/>
        </p:blipFill>
        <p:spPr>
          <a:xfrm>
            <a:off x="8594609" y="163899"/>
            <a:ext cx="378671" cy="330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a:stretch/>
        </p:blipFill>
        <p:spPr>
          <a:xfrm>
            <a:off x="5210416" y="2211062"/>
            <a:ext cx="2017495" cy="1209250"/>
          </a:xfrm>
          <a:prstGeom prst="rect">
            <a:avLst/>
          </a:prstGeom>
          <a:noFill/>
          <a:ln>
            <a:noFill/>
          </a:ln>
        </p:spPr>
      </p:pic>
      <p:sp>
        <p:nvSpPr>
          <p:cNvPr id="105" name="Google Shape;105;p4"/>
          <p:cNvSpPr txBox="1">
            <a:spLocks noGrp="1"/>
          </p:cNvSpPr>
          <p:nvPr>
            <p:ph type="subTitle" idx="4294967295"/>
          </p:nvPr>
        </p:nvSpPr>
        <p:spPr>
          <a:xfrm>
            <a:off x="274249" y="1387770"/>
            <a:ext cx="4984662" cy="3448027"/>
          </a:xfrm>
          <a:prstGeom prst="rect">
            <a:avLst/>
          </a:prstGeom>
          <a:noFill/>
          <a:ln>
            <a:noFill/>
          </a:ln>
        </p:spPr>
        <p:txBody>
          <a:bodyPr spcFirstLastPara="1" wrap="square" lIns="0" tIns="0" rIns="0" bIns="0" anchor="t" anchorCtr="0">
            <a:noAutofit/>
          </a:bodyPr>
          <a:lstStyle/>
          <a:p>
            <a:pPr marL="457200" marR="0" lvl="0" indent="-342900" algn="l" rtl="0">
              <a:lnSpc>
                <a:spcPct val="150000"/>
              </a:lnSpc>
              <a:spcBef>
                <a:spcPts val="600"/>
              </a:spcBef>
              <a:spcAft>
                <a:spcPts val="0"/>
              </a:spcAft>
              <a:buClr>
                <a:schemeClr val="accent5"/>
              </a:buClr>
              <a:buSzPts val="1800"/>
              <a:buFont typeface="Noto Sans Symbols"/>
              <a:buChar char="❖"/>
            </a:pPr>
            <a:r>
              <a:rPr lang="en-US" sz="1600" b="0" i="0" u="none" strike="noStrike" cap="none" dirty="0">
                <a:solidFill>
                  <a:schemeClr val="lt1"/>
                </a:solidFill>
                <a:latin typeface="Arial"/>
                <a:ea typeface="Arial"/>
                <a:cs typeface="Arial"/>
                <a:sym typeface="Arial"/>
              </a:rPr>
              <a:t>Easy-to-use with only 1 code base</a:t>
            </a:r>
            <a:endParaRPr dirty="0"/>
          </a:p>
          <a:p>
            <a:pPr marL="457200" marR="0" lvl="0" indent="-342900" algn="l" rtl="0">
              <a:lnSpc>
                <a:spcPct val="150000"/>
              </a:lnSpc>
              <a:spcBef>
                <a:spcPts val="600"/>
              </a:spcBef>
              <a:spcAft>
                <a:spcPts val="0"/>
              </a:spcAft>
              <a:buClr>
                <a:schemeClr val="accent5"/>
              </a:buClr>
              <a:buSzPts val="1800"/>
              <a:buFont typeface="Noto Sans Symbols"/>
              <a:buChar char="❖"/>
            </a:pPr>
            <a:r>
              <a:rPr lang="en-US" sz="1600" b="0" i="0" u="none" strike="noStrike" cap="none" dirty="0">
                <a:solidFill>
                  <a:schemeClr val="lt1"/>
                </a:solidFill>
                <a:latin typeface="Arial"/>
                <a:ea typeface="Arial"/>
                <a:cs typeface="Arial"/>
                <a:sym typeface="Arial"/>
              </a:rPr>
              <a:t>Has great documentation and guides </a:t>
            </a:r>
            <a:endParaRPr dirty="0"/>
          </a:p>
          <a:p>
            <a:pPr marL="457200" marR="0" lvl="0" indent="-342900" algn="l" rtl="0">
              <a:lnSpc>
                <a:spcPct val="150000"/>
              </a:lnSpc>
              <a:spcBef>
                <a:spcPts val="600"/>
              </a:spcBef>
              <a:spcAft>
                <a:spcPts val="0"/>
              </a:spcAft>
              <a:buClr>
                <a:schemeClr val="accent5"/>
              </a:buClr>
              <a:buSzPts val="1800"/>
              <a:buFont typeface="Noto Sans Symbols"/>
              <a:buChar char="❖"/>
            </a:pPr>
            <a:r>
              <a:rPr lang="en-US" sz="1600" b="0" i="0" u="none" strike="noStrike" cap="none" dirty="0">
                <a:solidFill>
                  <a:schemeClr val="lt1"/>
                </a:solidFill>
                <a:latin typeface="Arial"/>
                <a:ea typeface="Arial"/>
                <a:cs typeface="Arial"/>
                <a:sym typeface="Arial"/>
              </a:rPr>
              <a:t>Integrates with Firebase (Online Database often used as a backend service)</a:t>
            </a:r>
            <a:endParaRPr dirty="0"/>
          </a:p>
          <a:p>
            <a:pPr marL="457200" marR="0" lvl="0" indent="-342900" algn="l" rtl="0">
              <a:lnSpc>
                <a:spcPct val="150000"/>
              </a:lnSpc>
              <a:spcBef>
                <a:spcPts val="600"/>
              </a:spcBef>
              <a:spcAft>
                <a:spcPts val="0"/>
              </a:spcAft>
              <a:buClr>
                <a:schemeClr val="accent5"/>
              </a:buClr>
              <a:buSzPts val="1800"/>
              <a:buFont typeface="Noto Sans Symbols"/>
              <a:buChar char="❖"/>
            </a:pPr>
            <a:r>
              <a:rPr lang="en-US" sz="1600" b="0" i="0" u="none" strike="noStrike" cap="none" dirty="0">
                <a:solidFill>
                  <a:schemeClr val="lt1"/>
                </a:solidFill>
                <a:latin typeface="Arial"/>
                <a:ea typeface="Arial"/>
                <a:cs typeface="Arial"/>
                <a:sym typeface="Arial"/>
              </a:rPr>
              <a:t>It is an open-source framework</a:t>
            </a:r>
            <a:endParaRPr dirty="0"/>
          </a:p>
          <a:p>
            <a:pPr marL="457200" marR="0" lvl="0" indent="-342900" algn="l" rtl="0">
              <a:lnSpc>
                <a:spcPct val="150000"/>
              </a:lnSpc>
              <a:spcBef>
                <a:spcPts val="600"/>
              </a:spcBef>
              <a:spcAft>
                <a:spcPts val="0"/>
              </a:spcAft>
              <a:buClr>
                <a:schemeClr val="accent5"/>
              </a:buClr>
              <a:buSzPts val="1800"/>
              <a:buFont typeface="Noto Sans Symbols"/>
              <a:buChar char="❖"/>
            </a:pPr>
            <a:r>
              <a:rPr lang="en-US" sz="1600" b="0" i="0" u="none" strike="noStrike" cap="none" dirty="0">
                <a:solidFill>
                  <a:schemeClr val="lt1"/>
                </a:solidFill>
                <a:latin typeface="Arial"/>
                <a:ea typeface="Arial"/>
                <a:cs typeface="Arial"/>
                <a:sym typeface="Arial"/>
              </a:rPr>
              <a:t>Flexible to allow user to customize design</a:t>
            </a:r>
            <a:endParaRPr sz="1600" b="0" i="0" u="none" strike="noStrike" cap="none" dirty="0">
              <a:solidFill>
                <a:schemeClr val="lt1"/>
              </a:solidFill>
              <a:latin typeface="Arial"/>
              <a:ea typeface="Arial"/>
              <a:cs typeface="Arial"/>
              <a:sym typeface="Arial"/>
            </a:endParaRPr>
          </a:p>
        </p:txBody>
      </p:sp>
      <p:sp>
        <p:nvSpPr>
          <p:cNvPr id="106" name="Google Shape;106;p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pic>
        <p:nvPicPr>
          <p:cNvPr id="107" name="Google Shape;107;p4"/>
          <p:cNvPicPr preferRelativeResize="0"/>
          <p:nvPr/>
        </p:nvPicPr>
        <p:blipFill rotWithShape="1">
          <a:blip r:embed="rId4">
            <a:alphaModFix/>
          </a:blip>
          <a:srcRect/>
          <a:stretch/>
        </p:blipFill>
        <p:spPr>
          <a:xfrm>
            <a:off x="4386955" y="1434470"/>
            <a:ext cx="481900" cy="555275"/>
          </a:xfrm>
          <a:prstGeom prst="rect">
            <a:avLst/>
          </a:prstGeom>
          <a:noFill/>
          <a:ln>
            <a:noFill/>
          </a:ln>
        </p:spPr>
      </p:pic>
      <p:pic>
        <p:nvPicPr>
          <p:cNvPr id="108" name="Google Shape;108;p4"/>
          <p:cNvPicPr preferRelativeResize="0"/>
          <p:nvPr/>
        </p:nvPicPr>
        <p:blipFill rotWithShape="1">
          <a:blip r:embed="rId5">
            <a:alphaModFix/>
          </a:blip>
          <a:srcRect/>
          <a:stretch/>
        </p:blipFill>
        <p:spPr>
          <a:xfrm>
            <a:off x="4569684" y="1556163"/>
            <a:ext cx="481900" cy="555275"/>
          </a:xfrm>
          <a:prstGeom prst="rect">
            <a:avLst/>
          </a:prstGeom>
          <a:noFill/>
          <a:ln>
            <a:noFill/>
          </a:ln>
        </p:spPr>
      </p:pic>
      <p:pic>
        <p:nvPicPr>
          <p:cNvPr id="109" name="Google Shape;109;p4"/>
          <p:cNvPicPr preferRelativeResize="0"/>
          <p:nvPr/>
        </p:nvPicPr>
        <p:blipFill rotWithShape="1">
          <a:blip r:embed="rId6">
            <a:alphaModFix/>
          </a:blip>
          <a:srcRect/>
          <a:stretch/>
        </p:blipFill>
        <p:spPr>
          <a:xfrm>
            <a:off x="5654025" y="2170138"/>
            <a:ext cx="1111472" cy="961913"/>
          </a:xfrm>
          <a:prstGeom prst="rect">
            <a:avLst/>
          </a:prstGeom>
          <a:noFill/>
          <a:ln>
            <a:noFill/>
          </a:ln>
        </p:spPr>
      </p:pic>
      <p:pic>
        <p:nvPicPr>
          <p:cNvPr id="110" name="Google Shape;110;p4"/>
          <p:cNvPicPr preferRelativeResize="0"/>
          <p:nvPr/>
        </p:nvPicPr>
        <p:blipFill rotWithShape="1">
          <a:blip r:embed="rId6">
            <a:alphaModFix/>
          </a:blip>
          <a:srcRect/>
          <a:stretch/>
        </p:blipFill>
        <p:spPr>
          <a:xfrm>
            <a:off x="5654025" y="1777572"/>
            <a:ext cx="1111472" cy="961913"/>
          </a:xfrm>
          <a:prstGeom prst="rect">
            <a:avLst/>
          </a:prstGeom>
          <a:noFill/>
          <a:ln>
            <a:noFill/>
          </a:ln>
        </p:spPr>
      </p:pic>
      <p:pic>
        <p:nvPicPr>
          <p:cNvPr id="111" name="Google Shape;111;p4"/>
          <p:cNvPicPr preferRelativeResize="0"/>
          <p:nvPr/>
        </p:nvPicPr>
        <p:blipFill rotWithShape="1">
          <a:blip r:embed="rId7">
            <a:alphaModFix/>
          </a:blip>
          <a:srcRect/>
          <a:stretch/>
        </p:blipFill>
        <p:spPr>
          <a:xfrm>
            <a:off x="5587011" y="756240"/>
            <a:ext cx="1245500" cy="799942"/>
          </a:xfrm>
          <a:prstGeom prst="rect">
            <a:avLst/>
          </a:prstGeom>
          <a:noFill/>
          <a:ln>
            <a:noFill/>
          </a:ln>
        </p:spPr>
      </p:pic>
      <p:pic>
        <p:nvPicPr>
          <p:cNvPr id="112" name="Google Shape;112;p4"/>
          <p:cNvPicPr preferRelativeResize="0"/>
          <p:nvPr/>
        </p:nvPicPr>
        <p:blipFill rotWithShape="1">
          <a:blip r:embed="rId8">
            <a:alphaModFix/>
          </a:blip>
          <a:srcRect/>
          <a:stretch/>
        </p:blipFill>
        <p:spPr>
          <a:xfrm>
            <a:off x="7380302" y="1666762"/>
            <a:ext cx="848475" cy="555275"/>
          </a:xfrm>
          <a:prstGeom prst="rect">
            <a:avLst/>
          </a:prstGeom>
          <a:noFill/>
          <a:ln>
            <a:noFill/>
          </a:ln>
        </p:spPr>
      </p:pic>
      <p:cxnSp>
        <p:nvCxnSpPr>
          <p:cNvPr id="113" name="Google Shape;113;p4"/>
          <p:cNvCxnSpPr/>
          <p:nvPr/>
        </p:nvCxnSpPr>
        <p:spPr>
          <a:xfrm>
            <a:off x="6958825" y="3257288"/>
            <a:ext cx="664200" cy="383400"/>
          </a:xfrm>
          <a:prstGeom prst="straightConnector1">
            <a:avLst/>
          </a:prstGeom>
          <a:noFill/>
          <a:ln w="19050" cap="rnd" cmpd="sng">
            <a:solidFill>
              <a:schemeClr val="accent3"/>
            </a:solidFill>
            <a:prstDash val="dash"/>
            <a:round/>
            <a:headEnd type="none" w="sm" len="sm"/>
            <a:tailEnd type="none" w="sm" len="sm"/>
          </a:ln>
        </p:spPr>
      </p:cxnSp>
      <p:cxnSp>
        <p:nvCxnSpPr>
          <p:cNvPr id="114" name="Google Shape;114;p4"/>
          <p:cNvCxnSpPr/>
          <p:nvPr/>
        </p:nvCxnSpPr>
        <p:spPr>
          <a:xfrm>
            <a:off x="4910575" y="2035238"/>
            <a:ext cx="559800" cy="323100"/>
          </a:xfrm>
          <a:prstGeom prst="straightConnector1">
            <a:avLst/>
          </a:prstGeom>
          <a:noFill/>
          <a:ln w="19050" cap="rnd" cmpd="sng">
            <a:solidFill>
              <a:schemeClr val="accent6"/>
            </a:solidFill>
            <a:prstDash val="dash"/>
            <a:round/>
            <a:headEnd type="none" w="sm" len="sm"/>
            <a:tailEnd type="none" w="sm" len="sm"/>
          </a:ln>
        </p:spPr>
      </p:cxnSp>
      <p:pic>
        <p:nvPicPr>
          <p:cNvPr id="115" name="Google Shape;115;p4"/>
          <p:cNvPicPr preferRelativeResize="0"/>
          <p:nvPr/>
        </p:nvPicPr>
        <p:blipFill rotWithShape="1">
          <a:blip r:embed="rId9">
            <a:alphaModFix/>
          </a:blip>
          <a:srcRect/>
          <a:stretch/>
        </p:blipFill>
        <p:spPr>
          <a:xfrm>
            <a:off x="7703038" y="1370716"/>
            <a:ext cx="190716" cy="555275"/>
          </a:xfrm>
          <a:prstGeom prst="rect">
            <a:avLst/>
          </a:prstGeom>
          <a:noFill/>
          <a:ln>
            <a:noFill/>
          </a:ln>
        </p:spPr>
      </p:pic>
      <p:cxnSp>
        <p:nvCxnSpPr>
          <p:cNvPr id="116" name="Google Shape;116;p4"/>
          <p:cNvCxnSpPr/>
          <p:nvPr/>
        </p:nvCxnSpPr>
        <p:spPr>
          <a:xfrm flipH="1">
            <a:off x="4637575" y="3181088"/>
            <a:ext cx="936600" cy="540900"/>
          </a:xfrm>
          <a:prstGeom prst="straightConnector1">
            <a:avLst/>
          </a:prstGeom>
          <a:noFill/>
          <a:ln w="19050" cap="rnd" cmpd="sng">
            <a:solidFill>
              <a:schemeClr val="accent3"/>
            </a:solidFill>
            <a:prstDash val="dash"/>
            <a:round/>
            <a:headEnd type="none" w="sm" len="sm"/>
            <a:tailEnd type="none" w="sm" len="sm"/>
          </a:ln>
        </p:spPr>
      </p:cxnSp>
      <p:cxnSp>
        <p:nvCxnSpPr>
          <p:cNvPr id="117" name="Google Shape;117;p4"/>
          <p:cNvCxnSpPr/>
          <p:nvPr/>
        </p:nvCxnSpPr>
        <p:spPr>
          <a:xfrm flipH="1">
            <a:off x="6910225" y="2111438"/>
            <a:ext cx="559800" cy="323100"/>
          </a:xfrm>
          <a:prstGeom prst="straightConnector1">
            <a:avLst/>
          </a:prstGeom>
          <a:noFill/>
          <a:ln w="19050" cap="rnd" cmpd="sng">
            <a:solidFill>
              <a:schemeClr val="accent1"/>
            </a:solidFill>
            <a:prstDash val="dash"/>
            <a:round/>
            <a:headEnd type="none" w="sm" len="sm"/>
            <a:tailEnd type="none" w="sm" len="sm"/>
          </a:ln>
        </p:spPr>
      </p:cxnSp>
      <p:pic>
        <p:nvPicPr>
          <p:cNvPr id="118" name="Google Shape;118;p4"/>
          <p:cNvPicPr preferRelativeResize="0"/>
          <p:nvPr/>
        </p:nvPicPr>
        <p:blipFill rotWithShape="1">
          <a:blip r:embed="rId10">
            <a:alphaModFix/>
          </a:blip>
          <a:srcRect/>
          <a:stretch/>
        </p:blipFill>
        <p:spPr>
          <a:xfrm>
            <a:off x="4422863" y="2732996"/>
            <a:ext cx="1019495" cy="1122001"/>
          </a:xfrm>
          <a:prstGeom prst="rect">
            <a:avLst/>
          </a:prstGeom>
          <a:noFill/>
          <a:ln>
            <a:noFill/>
          </a:ln>
        </p:spPr>
      </p:pic>
      <p:pic>
        <p:nvPicPr>
          <p:cNvPr id="119" name="Google Shape;119;p4"/>
          <p:cNvPicPr preferRelativeResize="0"/>
          <p:nvPr/>
        </p:nvPicPr>
        <p:blipFill rotWithShape="1">
          <a:blip r:embed="rId11">
            <a:alphaModFix/>
          </a:blip>
          <a:srcRect/>
          <a:stretch/>
        </p:blipFill>
        <p:spPr>
          <a:xfrm>
            <a:off x="7660716" y="3287994"/>
            <a:ext cx="430025" cy="599150"/>
          </a:xfrm>
          <a:prstGeom prst="rect">
            <a:avLst/>
          </a:prstGeom>
          <a:noFill/>
          <a:ln>
            <a:noFill/>
          </a:ln>
        </p:spPr>
      </p:pic>
      <p:pic>
        <p:nvPicPr>
          <p:cNvPr id="120" name="Google Shape;120;p4"/>
          <p:cNvPicPr preferRelativeResize="0"/>
          <p:nvPr/>
        </p:nvPicPr>
        <p:blipFill rotWithShape="1">
          <a:blip r:embed="rId12">
            <a:alphaModFix/>
          </a:blip>
          <a:srcRect/>
          <a:stretch/>
        </p:blipFill>
        <p:spPr>
          <a:xfrm>
            <a:off x="8034133" y="3448355"/>
            <a:ext cx="430025" cy="599150"/>
          </a:xfrm>
          <a:prstGeom prst="rect">
            <a:avLst/>
          </a:prstGeom>
          <a:noFill/>
          <a:ln>
            <a:noFill/>
          </a:ln>
        </p:spPr>
      </p:pic>
      <p:sp>
        <p:nvSpPr>
          <p:cNvPr id="121" name="Google Shape;121;p4"/>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a:off x="370936" y="334890"/>
            <a:ext cx="3332700" cy="799942"/>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4"/>
          <p:cNvSpPr txBox="1"/>
          <p:nvPr/>
        </p:nvSpPr>
        <p:spPr>
          <a:xfrm>
            <a:off x="645019" y="447879"/>
            <a:ext cx="2784533" cy="6167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Garamond"/>
                <a:ea typeface="Garamond"/>
                <a:cs typeface="Garamond"/>
                <a:sym typeface="Garamond"/>
              </a:rPr>
              <a:t>Why use Flutter?</a:t>
            </a:r>
            <a:endParaRPr/>
          </a:p>
        </p:txBody>
      </p:sp>
      <p:pic>
        <p:nvPicPr>
          <p:cNvPr id="124" name="Google Shape;124;p4" descr="A picture containing text, businesscard, vector graphics&#10;&#10;Description automatically generated"/>
          <p:cNvPicPr preferRelativeResize="0"/>
          <p:nvPr/>
        </p:nvPicPr>
        <p:blipFill rotWithShape="1">
          <a:blip r:embed="rId13">
            <a:alphaModFix/>
          </a:blip>
          <a:srcRect/>
          <a:stretch/>
        </p:blipFill>
        <p:spPr>
          <a:xfrm>
            <a:off x="8594609" y="163899"/>
            <a:ext cx="378671" cy="33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p:nvPr/>
        </p:nvSpPr>
        <p:spPr>
          <a:xfrm>
            <a:off x="590925" y="1018776"/>
            <a:ext cx="7361634" cy="350692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392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grpSp>
        <p:nvGrpSpPr>
          <p:cNvPr id="131" name="Google Shape;131;p5"/>
          <p:cNvGrpSpPr/>
          <p:nvPr/>
        </p:nvGrpSpPr>
        <p:grpSpPr>
          <a:xfrm>
            <a:off x="4694024" y="408197"/>
            <a:ext cx="4236511" cy="4173434"/>
            <a:chOff x="1066904" y="1797"/>
            <a:chExt cx="4236511" cy="4173434"/>
          </a:xfrm>
        </p:grpSpPr>
        <p:sp>
          <p:nvSpPr>
            <p:cNvPr id="132" name="Google Shape;132;p5"/>
            <p:cNvSpPr/>
            <p:nvPr/>
          </p:nvSpPr>
          <p:spPr>
            <a:xfrm rot="5400000">
              <a:off x="2858713" y="78290"/>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txBox="1"/>
            <p:nvPr/>
          </p:nvSpPr>
          <p:spPr>
            <a:xfrm>
              <a:off x="3094751" y="185184"/>
              <a:ext cx="704731" cy="810036"/>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Pairing</a:t>
              </a:r>
              <a:endParaRPr/>
            </a:p>
          </p:txBody>
        </p:sp>
        <p:sp>
          <p:nvSpPr>
            <p:cNvPr id="134" name="Google Shape;134;p5"/>
            <p:cNvSpPr/>
            <p:nvPr/>
          </p:nvSpPr>
          <p:spPr>
            <a:xfrm>
              <a:off x="3990097" y="237159"/>
              <a:ext cx="1313318" cy="7060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5400000">
              <a:off x="1752983" y="78290"/>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txBox="1"/>
            <p:nvPr/>
          </p:nvSpPr>
          <p:spPr>
            <a:xfrm>
              <a:off x="1989021" y="185184"/>
              <a:ext cx="704731" cy="81003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JD Finance</a:t>
              </a:r>
              <a:endParaRPr/>
            </a:p>
          </p:txBody>
        </p:sp>
        <p:sp>
          <p:nvSpPr>
            <p:cNvPr id="137" name="Google Shape;137;p5"/>
            <p:cNvSpPr/>
            <p:nvPr/>
          </p:nvSpPr>
          <p:spPr>
            <a:xfrm rot="5400000">
              <a:off x="2303730" y="1077165"/>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txBox="1"/>
            <p:nvPr/>
          </p:nvSpPr>
          <p:spPr>
            <a:xfrm>
              <a:off x="2539768" y="1184059"/>
              <a:ext cx="704731" cy="810036"/>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Meeve</a:t>
              </a:r>
              <a:endParaRPr/>
            </a:p>
          </p:txBody>
        </p:sp>
        <p:sp>
          <p:nvSpPr>
            <p:cNvPr id="139" name="Google Shape;139;p5"/>
            <p:cNvSpPr/>
            <p:nvPr/>
          </p:nvSpPr>
          <p:spPr>
            <a:xfrm>
              <a:off x="1066904" y="1236034"/>
              <a:ext cx="1270953" cy="7060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5400000">
              <a:off x="3409459" y="1077165"/>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p:nvPr/>
          </p:nvSpPr>
          <p:spPr>
            <a:xfrm>
              <a:off x="3645497" y="1184059"/>
              <a:ext cx="704731" cy="81003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n8</a:t>
              </a:r>
              <a:endParaRPr/>
            </a:p>
          </p:txBody>
        </p:sp>
        <p:sp>
          <p:nvSpPr>
            <p:cNvPr id="142" name="Google Shape;142;p5"/>
            <p:cNvSpPr/>
            <p:nvPr/>
          </p:nvSpPr>
          <p:spPr>
            <a:xfrm rot="5400000">
              <a:off x="2858713" y="2076040"/>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txBox="1"/>
            <p:nvPr/>
          </p:nvSpPr>
          <p:spPr>
            <a:xfrm>
              <a:off x="3094751" y="2182934"/>
              <a:ext cx="704731" cy="810036"/>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Topline</a:t>
              </a:r>
              <a:endParaRPr/>
            </a:p>
          </p:txBody>
        </p:sp>
        <p:sp>
          <p:nvSpPr>
            <p:cNvPr id="144" name="Google Shape;144;p5"/>
            <p:cNvSpPr/>
            <p:nvPr/>
          </p:nvSpPr>
          <p:spPr>
            <a:xfrm>
              <a:off x="3990097" y="2234910"/>
              <a:ext cx="1313318" cy="7060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rot="5400000">
              <a:off x="1752983" y="2076040"/>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1989021" y="2182934"/>
              <a:ext cx="704731" cy="81003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Music Tutor</a:t>
              </a:r>
              <a:endParaRPr/>
            </a:p>
          </p:txBody>
        </p:sp>
        <p:sp>
          <p:nvSpPr>
            <p:cNvPr id="147" name="Google Shape;147;p5"/>
            <p:cNvSpPr/>
            <p:nvPr/>
          </p:nvSpPr>
          <p:spPr>
            <a:xfrm rot="5400000">
              <a:off x="2303730" y="3074916"/>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txBox="1"/>
            <p:nvPr/>
          </p:nvSpPr>
          <p:spPr>
            <a:xfrm>
              <a:off x="2539768" y="3181810"/>
              <a:ext cx="704731" cy="810036"/>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Google Ads</a:t>
              </a:r>
              <a:endParaRPr/>
            </a:p>
          </p:txBody>
        </p:sp>
        <p:sp>
          <p:nvSpPr>
            <p:cNvPr id="149" name="Google Shape;149;p5"/>
            <p:cNvSpPr/>
            <p:nvPr/>
          </p:nvSpPr>
          <p:spPr>
            <a:xfrm>
              <a:off x="1066904" y="3233785"/>
              <a:ext cx="1270953" cy="7060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rot="5400000">
              <a:off x="3409459" y="3074916"/>
              <a:ext cx="1176808" cy="1023823"/>
            </a:xfrm>
            <a:prstGeom prst="hexagon">
              <a:avLst>
                <a:gd name="adj" fmla="val 25000"/>
                <a:gd name="vf" fmla="val 115470"/>
              </a:avLst>
            </a:prstGeom>
            <a:solidFill>
              <a:srgbClr val="072F9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txBox="1"/>
            <p:nvPr/>
          </p:nvSpPr>
          <p:spPr>
            <a:xfrm>
              <a:off x="3645497" y="3181810"/>
              <a:ext cx="704731" cy="81003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SG Bus tracker</a:t>
              </a:r>
              <a:endParaRPr sz="1800" b="0" i="0" u="none" strike="noStrike" cap="none">
                <a:solidFill>
                  <a:schemeClr val="lt1"/>
                </a:solidFill>
                <a:latin typeface="Arial"/>
                <a:ea typeface="Arial"/>
                <a:cs typeface="Arial"/>
                <a:sym typeface="Arial"/>
              </a:endParaRPr>
            </a:p>
          </p:txBody>
        </p:sp>
      </p:grpSp>
      <p:sp>
        <p:nvSpPr>
          <p:cNvPr id="152" name="Google Shape;152;p5"/>
          <p:cNvSpPr/>
          <p:nvPr/>
        </p:nvSpPr>
        <p:spPr>
          <a:xfrm>
            <a:off x="403016" y="255275"/>
            <a:ext cx="4443304" cy="1251740"/>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5"/>
          <p:cNvSpPr txBox="1"/>
          <p:nvPr/>
        </p:nvSpPr>
        <p:spPr>
          <a:xfrm>
            <a:off x="504616" y="88854"/>
            <a:ext cx="4209627" cy="132556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3200"/>
              <a:buFont typeface="Lexend Deca"/>
              <a:buNone/>
            </a:pPr>
            <a:r>
              <a:rPr lang="en-US" sz="3200" b="1" i="0" u="none" strike="noStrike" cap="none">
                <a:solidFill>
                  <a:schemeClr val="lt1"/>
                </a:solidFill>
                <a:latin typeface="Garamond"/>
                <a:ea typeface="Garamond"/>
                <a:cs typeface="Garamond"/>
                <a:sym typeface="Garamond"/>
              </a:rPr>
              <a:t>Apps currently made with Flutter</a:t>
            </a:r>
            <a:endParaRPr/>
          </a:p>
        </p:txBody>
      </p:sp>
      <p:grpSp>
        <p:nvGrpSpPr>
          <p:cNvPr id="154" name="Google Shape;154;p5"/>
          <p:cNvGrpSpPr/>
          <p:nvPr/>
        </p:nvGrpSpPr>
        <p:grpSpPr>
          <a:xfrm>
            <a:off x="1807685" y="1771436"/>
            <a:ext cx="1819435" cy="2963119"/>
            <a:chOff x="2547150" y="238125"/>
            <a:chExt cx="2525675" cy="5238750"/>
          </a:xfrm>
        </p:grpSpPr>
        <p:sp>
          <p:nvSpPr>
            <p:cNvPr id="155" name="Google Shape;155;p5"/>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9" name="Google Shape;159;p5"/>
          <p:cNvPicPr preferRelativeResize="0"/>
          <p:nvPr/>
        </p:nvPicPr>
        <p:blipFill rotWithShape="1">
          <a:blip r:embed="rId3">
            <a:alphaModFix/>
          </a:blip>
          <a:srcRect/>
          <a:stretch/>
        </p:blipFill>
        <p:spPr>
          <a:xfrm>
            <a:off x="1807685" y="2043795"/>
            <a:ext cx="1819435" cy="2400489"/>
          </a:xfrm>
          <a:prstGeom prst="rect">
            <a:avLst/>
          </a:prstGeom>
          <a:noFill/>
          <a:ln>
            <a:noFill/>
          </a:ln>
        </p:spPr>
      </p:pic>
      <p:pic>
        <p:nvPicPr>
          <p:cNvPr id="160" name="Google Shape;160;p5" descr="A picture containing text, businesscard, vector graphics&#10;&#10;Description automatically generated"/>
          <p:cNvPicPr preferRelativeResize="0"/>
          <p:nvPr/>
        </p:nvPicPr>
        <p:blipFill rotWithShape="1">
          <a:blip r:embed="rId4">
            <a:alphaModFix/>
          </a:blip>
          <a:srcRect/>
          <a:stretch/>
        </p:blipFill>
        <p:spPr>
          <a:xfrm>
            <a:off x="8594609" y="163899"/>
            <a:ext cx="378671" cy="330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6"/>
          <p:cNvPicPr preferRelativeResize="0"/>
          <p:nvPr/>
        </p:nvPicPr>
        <p:blipFill rotWithShape="1">
          <a:blip r:embed="rId3">
            <a:alphaModFix/>
          </a:blip>
          <a:srcRect/>
          <a:stretch/>
        </p:blipFill>
        <p:spPr>
          <a:xfrm>
            <a:off x="5210416" y="2211062"/>
            <a:ext cx="2017495" cy="1209250"/>
          </a:xfrm>
          <a:prstGeom prst="rect">
            <a:avLst/>
          </a:prstGeom>
          <a:noFill/>
          <a:ln>
            <a:noFill/>
          </a:ln>
        </p:spPr>
      </p:pic>
      <p:sp>
        <p:nvSpPr>
          <p:cNvPr id="166" name="Google Shape;166;p6"/>
          <p:cNvSpPr txBox="1">
            <a:spLocks noGrp="1"/>
          </p:cNvSpPr>
          <p:nvPr>
            <p:ph type="subTitle" idx="4294967295"/>
          </p:nvPr>
        </p:nvSpPr>
        <p:spPr>
          <a:xfrm>
            <a:off x="105856" y="1556163"/>
            <a:ext cx="7289780" cy="4032558"/>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600"/>
              </a:spcBef>
              <a:spcAft>
                <a:spcPts val="0"/>
              </a:spcAft>
              <a:buClr>
                <a:schemeClr val="accent5"/>
              </a:buClr>
              <a:buSzPts val="1800"/>
              <a:buFont typeface="Arial"/>
              <a:buChar char="⬡"/>
            </a:pPr>
            <a:r>
              <a:rPr lang="en-US" sz="1800" b="0" i="0" u="none" strike="noStrike" cap="none">
                <a:solidFill>
                  <a:schemeClr val="lt1"/>
                </a:solidFill>
                <a:latin typeface="Arial"/>
                <a:ea typeface="Arial"/>
                <a:cs typeface="Arial"/>
                <a:sym typeface="Arial"/>
              </a:rPr>
              <a:t>A combination of widgets</a:t>
            </a:r>
            <a:endParaRPr/>
          </a:p>
          <a:p>
            <a:pPr marL="457200" marR="0" lvl="0" indent="-342900" algn="l" rtl="0">
              <a:lnSpc>
                <a:spcPct val="115000"/>
              </a:lnSpc>
              <a:spcBef>
                <a:spcPts val="600"/>
              </a:spcBef>
              <a:spcAft>
                <a:spcPts val="0"/>
              </a:spcAft>
              <a:buClr>
                <a:schemeClr val="accent5"/>
              </a:buClr>
              <a:buSzPts val="1800"/>
              <a:buFont typeface="Arial"/>
              <a:buChar char="⬡"/>
            </a:pPr>
            <a:r>
              <a:rPr lang="en-US" sz="1800" b="0" i="0" u="none" strike="noStrike" cap="none">
                <a:solidFill>
                  <a:schemeClr val="lt1"/>
                </a:solidFill>
                <a:latin typeface="Arial"/>
                <a:ea typeface="Arial"/>
                <a:cs typeface="Arial"/>
                <a:sym typeface="Arial"/>
              </a:rPr>
              <a:t>Common widgets that are used include:</a:t>
            </a:r>
            <a:endParaRPr/>
          </a:p>
          <a:p>
            <a:pPr marL="914400" marR="0" lvl="1" indent="-381000" algn="l" rtl="0">
              <a:lnSpc>
                <a:spcPct val="115000"/>
              </a:lnSpc>
              <a:spcBef>
                <a:spcPts val="0"/>
              </a:spcBef>
              <a:spcAft>
                <a:spcPts val="0"/>
              </a:spcAft>
              <a:buClr>
                <a:schemeClr val="accent5"/>
              </a:buClr>
              <a:buSzPts val="2400"/>
              <a:buFont typeface="Arial"/>
              <a:buChar char="∙"/>
            </a:pPr>
            <a:r>
              <a:rPr lang="en-US" sz="1800" b="0" i="0" u="none" strike="noStrike" cap="none">
                <a:solidFill>
                  <a:schemeClr val="lt1"/>
                </a:solidFill>
                <a:latin typeface="Arial"/>
                <a:ea typeface="Arial"/>
                <a:cs typeface="Arial"/>
                <a:sym typeface="Arial"/>
              </a:rPr>
              <a:t>Text widget</a:t>
            </a:r>
            <a:endParaRPr/>
          </a:p>
          <a:p>
            <a:pPr marL="914400" marR="0" lvl="1" indent="-381000" algn="l" rtl="0">
              <a:lnSpc>
                <a:spcPct val="115000"/>
              </a:lnSpc>
              <a:spcBef>
                <a:spcPts val="0"/>
              </a:spcBef>
              <a:spcAft>
                <a:spcPts val="0"/>
              </a:spcAft>
              <a:buClr>
                <a:schemeClr val="accent5"/>
              </a:buClr>
              <a:buSzPts val="2400"/>
              <a:buFont typeface="Arial"/>
              <a:buChar char="∙"/>
            </a:pPr>
            <a:r>
              <a:rPr lang="en-US" sz="1800" b="0" i="0" u="none" strike="noStrike" cap="none">
                <a:solidFill>
                  <a:schemeClr val="lt1"/>
                </a:solidFill>
                <a:latin typeface="Arial"/>
                <a:ea typeface="Arial"/>
                <a:cs typeface="Arial"/>
                <a:sym typeface="Arial"/>
              </a:rPr>
              <a:t>Button widget</a:t>
            </a:r>
            <a:endParaRPr/>
          </a:p>
          <a:p>
            <a:pPr marL="914400" marR="0" lvl="1" indent="-381000" algn="l" rtl="0">
              <a:lnSpc>
                <a:spcPct val="115000"/>
              </a:lnSpc>
              <a:spcBef>
                <a:spcPts val="0"/>
              </a:spcBef>
              <a:spcAft>
                <a:spcPts val="0"/>
              </a:spcAft>
              <a:buClr>
                <a:schemeClr val="accent5"/>
              </a:buClr>
              <a:buSzPts val="2400"/>
              <a:buFont typeface="Arial"/>
              <a:buChar char="∙"/>
            </a:pPr>
            <a:r>
              <a:rPr lang="en-US" sz="1800" b="0" i="0" u="none" strike="noStrike" cap="none">
                <a:solidFill>
                  <a:schemeClr val="lt1"/>
                </a:solidFill>
                <a:latin typeface="Arial"/>
                <a:ea typeface="Arial"/>
                <a:cs typeface="Arial"/>
                <a:sym typeface="Arial"/>
              </a:rPr>
              <a:t>Row widget</a:t>
            </a:r>
            <a:endParaRPr/>
          </a:p>
          <a:p>
            <a:pPr marL="914400" marR="0" lvl="1" indent="-381000" algn="l" rtl="0">
              <a:lnSpc>
                <a:spcPct val="115000"/>
              </a:lnSpc>
              <a:spcBef>
                <a:spcPts val="0"/>
              </a:spcBef>
              <a:spcAft>
                <a:spcPts val="0"/>
              </a:spcAft>
              <a:buClr>
                <a:schemeClr val="accent5"/>
              </a:buClr>
              <a:buSzPts val="2400"/>
              <a:buFont typeface="Arial"/>
              <a:buChar char="∙"/>
            </a:pPr>
            <a:r>
              <a:rPr lang="en-US" sz="1800" b="0" i="0" u="none" strike="noStrike" cap="none">
                <a:solidFill>
                  <a:schemeClr val="lt1"/>
                </a:solidFill>
                <a:latin typeface="Arial"/>
                <a:ea typeface="Arial"/>
                <a:cs typeface="Arial"/>
                <a:sym typeface="Arial"/>
              </a:rPr>
              <a:t>Column widget</a:t>
            </a:r>
            <a:endParaRPr/>
          </a:p>
          <a:p>
            <a:pPr marL="914400" marR="0" lvl="1" indent="-381000" algn="l" rtl="0">
              <a:lnSpc>
                <a:spcPct val="115000"/>
              </a:lnSpc>
              <a:spcBef>
                <a:spcPts val="0"/>
              </a:spcBef>
              <a:spcAft>
                <a:spcPts val="0"/>
              </a:spcAft>
              <a:buClr>
                <a:schemeClr val="accent5"/>
              </a:buClr>
              <a:buSzPts val="2400"/>
              <a:buFont typeface="Arial"/>
              <a:buChar char="∙"/>
            </a:pPr>
            <a:r>
              <a:rPr lang="en-US" sz="1800" b="0" i="0" u="none" strike="noStrike" cap="none">
                <a:solidFill>
                  <a:schemeClr val="lt1"/>
                </a:solidFill>
                <a:latin typeface="Arial"/>
                <a:ea typeface="Arial"/>
                <a:cs typeface="Arial"/>
                <a:sym typeface="Arial"/>
              </a:rPr>
              <a:t>Image widget</a:t>
            </a:r>
            <a:endParaRPr/>
          </a:p>
          <a:p>
            <a:pPr marL="457200" marR="0" lvl="0" indent="-228600" algn="l" rtl="0">
              <a:lnSpc>
                <a:spcPct val="150000"/>
              </a:lnSpc>
              <a:spcBef>
                <a:spcPts val="600"/>
              </a:spcBef>
              <a:spcAft>
                <a:spcPts val="0"/>
              </a:spcAft>
              <a:buClr>
                <a:schemeClr val="accent5"/>
              </a:buClr>
              <a:buSzPts val="1800"/>
              <a:buFont typeface="Noto Sans Symbols"/>
              <a:buNone/>
            </a:pPr>
            <a:endParaRPr sz="1400" b="0" i="0" u="none" strike="noStrike" cap="none">
              <a:solidFill>
                <a:schemeClr val="lt1"/>
              </a:solidFill>
              <a:latin typeface="Arial"/>
              <a:ea typeface="Arial"/>
              <a:cs typeface="Arial"/>
              <a:sym typeface="Arial"/>
            </a:endParaRPr>
          </a:p>
        </p:txBody>
      </p:sp>
      <p:sp>
        <p:nvSpPr>
          <p:cNvPr id="167" name="Google Shape;167;p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168" name="Google Shape;168;p6"/>
          <p:cNvPicPr preferRelativeResize="0"/>
          <p:nvPr/>
        </p:nvPicPr>
        <p:blipFill rotWithShape="1">
          <a:blip r:embed="rId4">
            <a:alphaModFix/>
          </a:blip>
          <a:srcRect/>
          <a:stretch/>
        </p:blipFill>
        <p:spPr>
          <a:xfrm>
            <a:off x="4386955" y="1434470"/>
            <a:ext cx="481900" cy="555275"/>
          </a:xfrm>
          <a:prstGeom prst="rect">
            <a:avLst/>
          </a:prstGeom>
          <a:noFill/>
          <a:ln>
            <a:noFill/>
          </a:ln>
        </p:spPr>
      </p:pic>
      <p:pic>
        <p:nvPicPr>
          <p:cNvPr id="169" name="Google Shape;169;p6"/>
          <p:cNvPicPr preferRelativeResize="0"/>
          <p:nvPr/>
        </p:nvPicPr>
        <p:blipFill rotWithShape="1">
          <a:blip r:embed="rId5">
            <a:alphaModFix/>
          </a:blip>
          <a:srcRect/>
          <a:stretch/>
        </p:blipFill>
        <p:spPr>
          <a:xfrm>
            <a:off x="4569684" y="1556163"/>
            <a:ext cx="481900" cy="555275"/>
          </a:xfrm>
          <a:prstGeom prst="rect">
            <a:avLst/>
          </a:prstGeom>
          <a:noFill/>
          <a:ln>
            <a:noFill/>
          </a:ln>
        </p:spPr>
      </p:pic>
      <p:pic>
        <p:nvPicPr>
          <p:cNvPr id="170" name="Google Shape;170;p6"/>
          <p:cNvPicPr preferRelativeResize="0"/>
          <p:nvPr/>
        </p:nvPicPr>
        <p:blipFill rotWithShape="1">
          <a:blip r:embed="rId6">
            <a:alphaModFix/>
          </a:blip>
          <a:srcRect/>
          <a:stretch/>
        </p:blipFill>
        <p:spPr>
          <a:xfrm>
            <a:off x="5654025" y="2170138"/>
            <a:ext cx="1111472" cy="961913"/>
          </a:xfrm>
          <a:prstGeom prst="rect">
            <a:avLst/>
          </a:prstGeom>
          <a:noFill/>
          <a:ln>
            <a:noFill/>
          </a:ln>
        </p:spPr>
      </p:pic>
      <p:pic>
        <p:nvPicPr>
          <p:cNvPr id="171" name="Google Shape;171;p6"/>
          <p:cNvPicPr preferRelativeResize="0"/>
          <p:nvPr/>
        </p:nvPicPr>
        <p:blipFill rotWithShape="1">
          <a:blip r:embed="rId6">
            <a:alphaModFix/>
          </a:blip>
          <a:srcRect/>
          <a:stretch/>
        </p:blipFill>
        <p:spPr>
          <a:xfrm>
            <a:off x="5654025" y="1777572"/>
            <a:ext cx="1111472" cy="961913"/>
          </a:xfrm>
          <a:prstGeom prst="rect">
            <a:avLst/>
          </a:prstGeom>
          <a:noFill/>
          <a:ln>
            <a:noFill/>
          </a:ln>
        </p:spPr>
      </p:pic>
      <p:pic>
        <p:nvPicPr>
          <p:cNvPr id="172" name="Google Shape;172;p6"/>
          <p:cNvPicPr preferRelativeResize="0"/>
          <p:nvPr/>
        </p:nvPicPr>
        <p:blipFill rotWithShape="1">
          <a:blip r:embed="rId7">
            <a:alphaModFix/>
          </a:blip>
          <a:srcRect/>
          <a:stretch/>
        </p:blipFill>
        <p:spPr>
          <a:xfrm>
            <a:off x="5587011" y="756240"/>
            <a:ext cx="1245500" cy="799942"/>
          </a:xfrm>
          <a:prstGeom prst="rect">
            <a:avLst/>
          </a:prstGeom>
          <a:noFill/>
          <a:ln>
            <a:noFill/>
          </a:ln>
        </p:spPr>
      </p:pic>
      <p:pic>
        <p:nvPicPr>
          <p:cNvPr id="173" name="Google Shape;173;p6"/>
          <p:cNvPicPr preferRelativeResize="0"/>
          <p:nvPr/>
        </p:nvPicPr>
        <p:blipFill rotWithShape="1">
          <a:blip r:embed="rId8">
            <a:alphaModFix/>
          </a:blip>
          <a:srcRect/>
          <a:stretch/>
        </p:blipFill>
        <p:spPr>
          <a:xfrm>
            <a:off x="7380302" y="1666762"/>
            <a:ext cx="848475" cy="555275"/>
          </a:xfrm>
          <a:prstGeom prst="rect">
            <a:avLst/>
          </a:prstGeom>
          <a:noFill/>
          <a:ln>
            <a:noFill/>
          </a:ln>
        </p:spPr>
      </p:pic>
      <p:cxnSp>
        <p:nvCxnSpPr>
          <p:cNvPr id="174" name="Google Shape;174;p6"/>
          <p:cNvCxnSpPr/>
          <p:nvPr/>
        </p:nvCxnSpPr>
        <p:spPr>
          <a:xfrm>
            <a:off x="6958825" y="3257288"/>
            <a:ext cx="664200" cy="383400"/>
          </a:xfrm>
          <a:prstGeom prst="straightConnector1">
            <a:avLst/>
          </a:prstGeom>
          <a:noFill/>
          <a:ln w="19050" cap="rnd" cmpd="sng">
            <a:solidFill>
              <a:schemeClr val="accent3"/>
            </a:solidFill>
            <a:prstDash val="dash"/>
            <a:round/>
            <a:headEnd type="none" w="sm" len="sm"/>
            <a:tailEnd type="none" w="sm" len="sm"/>
          </a:ln>
        </p:spPr>
      </p:cxnSp>
      <p:cxnSp>
        <p:nvCxnSpPr>
          <p:cNvPr id="175" name="Google Shape;175;p6"/>
          <p:cNvCxnSpPr/>
          <p:nvPr/>
        </p:nvCxnSpPr>
        <p:spPr>
          <a:xfrm>
            <a:off x="4910575" y="2035238"/>
            <a:ext cx="559800" cy="323100"/>
          </a:xfrm>
          <a:prstGeom prst="straightConnector1">
            <a:avLst/>
          </a:prstGeom>
          <a:noFill/>
          <a:ln w="19050" cap="rnd" cmpd="sng">
            <a:solidFill>
              <a:schemeClr val="accent6"/>
            </a:solidFill>
            <a:prstDash val="dash"/>
            <a:round/>
            <a:headEnd type="none" w="sm" len="sm"/>
            <a:tailEnd type="none" w="sm" len="sm"/>
          </a:ln>
        </p:spPr>
      </p:cxnSp>
      <p:pic>
        <p:nvPicPr>
          <p:cNvPr id="176" name="Google Shape;176;p6"/>
          <p:cNvPicPr preferRelativeResize="0"/>
          <p:nvPr/>
        </p:nvPicPr>
        <p:blipFill rotWithShape="1">
          <a:blip r:embed="rId9">
            <a:alphaModFix/>
          </a:blip>
          <a:srcRect/>
          <a:stretch/>
        </p:blipFill>
        <p:spPr>
          <a:xfrm>
            <a:off x="7703038" y="1370716"/>
            <a:ext cx="190716" cy="555275"/>
          </a:xfrm>
          <a:prstGeom prst="rect">
            <a:avLst/>
          </a:prstGeom>
          <a:noFill/>
          <a:ln>
            <a:noFill/>
          </a:ln>
        </p:spPr>
      </p:pic>
      <p:cxnSp>
        <p:nvCxnSpPr>
          <p:cNvPr id="177" name="Google Shape;177;p6"/>
          <p:cNvCxnSpPr/>
          <p:nvPr/>
        </p:nvCxnSpPr>
        <p:spPr>
          <a:xfrm flipH="1">
            <a:off x="4637575" y="3181088"/>
            <a:ext cx="936600" cy="540900"/>
          </a:xfrm>
          <a:prstGeom prst="straightConnector1">
            <a:avLst/>
          </a:prstGeom>
          <a:noFill/>
          <a:ln w="19050" cap="rnd" cmpd="sng">
            <a:solidFill>
              <a:schemeClr val="accent3"/>
            </a:solidFill>
            <a:prstDash val="dash"/>
            <a:round/>
            <a:headEnd type="none" w="sm" len="sm"/>
            <a:tailEnd type="none" w="sm" len="sm"/>
          </a:ln>
        </p:spPr>
      </p:cxnSp>
      <p:cxnSp>
        <p:nvCxnSpPr>
          <p:cNvPr id="178" name="Google Shape;178;p6"/>
          <p:cNvCxnSpPr/>
          <p:nvPr/>
        </p:nvCxnSpPr>
        <p:spPr>
          <a:xfrm flipH="1">
            <a:off x="6910225" y="2111438"/>
            <a:ext cx="559800" cy="323100"/>
          </a:xfrm>
          <a:prstGeom prst="straightConnector1">
            <a:avLst/>
          </a:prstGeom>
          <a:noFill/>
          <a:ln w="19050" cap="rnd" cmpd="sng">
            <a:solidFill>
              <a:schemeClr val="accent1"/>
            </a:solidFill>
            <a:prstDash val="dash"/>
            <a:round/>
            <a:headEnd type="none" w="sm" len="sm"/>
            <a:tailEnd type="none" w="sm" len="sm"/>
          </a:ln>
        </p:spPr>
      </p:cxnSp>
      <p:pic>
        <p:nvPicPr>
          <p:cNvPr id="179" name="Google Shape;179;p6"/>
          <p:cNvPicPr preferRelativeResize="0"/>
          <p:nvPr/>
        </p:nvPicPr>
        <p:blipFill rotWithShape="1">
          <a:blip r:embed="rId10">
            <a:alphaModFix/>
          </a:blip>
          <a:srcRect/>
          <a:stretch/>
        </p:blipFill>
        <p:spPr>
          <a:xfrm>
            <a:off x="4422863" y="2732996"/>
            <a:ext cx="1019495" cy="1122001"/>
          </a:xfrm>
          <a:prstGeom prst="rect">
            <a:avLst/>
          </a:prstGeom>
          <a:noFill/>
          <a:ln>
            <a:noFill/>
          </a:ln>
        </p:spPr>
      </p:pic>
      <p:pic>
        <p:nvPicPr>
          <p:cNvPr id="180" name="Google Shape;180;p6"/>
          <p:cNvPicPr preferRelativeResize="0"/>
          <p:nvPr/>
        </p:nvPicPr>
        <p:blipFill rotWithShape="1">
          <a:blip r:embed="rId11">
            <a:alphaModFix/>
          </a:blip>
          <a:srcRect/>
          <a:stretch/>
        </p:blipFill>
        <p:spPr>
          <a:xfrm>
            <a:off x="7660716" y="3287994"/>
            <a:ext cx="430025" cy="599150"/>
          </a:xfrm>
          <a:prstGeom prst="rect">
            <a:avLst/>
          </a:prstGeom>
          <a:noFill/>
          <a:ln>
            <a:noFill/>
          </a:ln>
        </p:spPr>
      </p:pic>
      <p:pic>
        <p:nvPicPr>
          <p:cNvPr id="181" name="Google Shape;181;p6"/>
          <p:cNvPicPr preferRelativeResize="0"/>
          <p:nvPr/>
        </p:nvPicPr>
        <p:blipFill rotWithShape="1">
          <a:blip r:embed="rId12">
            <a:alphaModFix/>
          </a:blip>
          <a:srcRect/>
          <a:stretch/>
        </p:blipFill>
        <p:spPr>
          <a:xfrm>
            <a:off x="8034133" y="3448355"/>
            <a:ext cx="430025" cy="599150"/>
          </a:xfrm>
          <a:prstGeom prst="rect">
            <a:avLst/>
          </a:prstGeom>
          <a:noFill/>
          <a:ln>
            <a:noFill/>
          </a:ln>
        </p:spPr>
      </p:pic>
      <p:sp>
        <p:nvSpPr>
          <p:cNvPr id="182" name="Google Shape;182;p6"/>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370936" y="172686"/>
            <a:ext cx="4839480" cy="866406"/>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6"/>
          <p:cNvSpPr txBox="1"/>
          <p:nvPr/>
        </p:nvSpPr>
        <p:spPr>
          <a:xfrm>
            <a:off x="650214" y="345453"/>
            <a:ext cx="4577719" cy="6936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Garamond"/>
                <a:ea typeface="Garamond"/>
                <a:cs typeface="Garamond"/>
                <a:sym typeface="Garamond"/>
              </a:rPr>
              <a:t>How does Flutter operate?</a:t>
            </a:r>
            <a:endParaRPr/>
          </a:p>
        </p:txBody>
      </p:sp>
      <p:pic>
        <p:nvPicPr>
          <p:cNvPr id="185" name="Google Shape;185;p6" descr="A picture containing text, businesscard, vector graphics&#10;&#10;Description automatically generated"/>
          <p:cNvPicPr preferRelativeResize="0"/>
          <p:nvPr/>
        </p:nvPicPr>
        <p:blipFill rotWithShape="1">
          <a:blip r:embed="rId13">
            <a:alphaModFix/>
          </a:blip>
          <a:srcRect/>
          <a:stretch/>
        </p:blipFill>
        <p:spPr>
          <a:xfrm>
            <a:off x="8594609" y="163899"/>
            <a:ext cx="378671" cy="330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7"/>
          <p:cNvPicPr preferRelativeResize="0"/>
          <p:nvPr/>
        </p:nvPicPr>
        <p:blipFill rotWithShape="1">
          <a:blip r:embed="rId3">
            <a:alphaModFix/>
          </a:blip>
          <a:srcRect/>
          <a:stretch/>
        </p:blipFill>
        <p:spPr>
          <a:xfrm>
            <a:off x="5775542" y="2206553"/>
            <a:ext cx="2017495" cy="1209250"/>
          </a:xfrm>
          <a:prstGeom prst="rect">
            <a:avLst/>
          </a:prstGeom>
          <a:noFill/>
          <a:ln>
            <a:noFill/>
          </a:ln>
        </p:spPr>
      </p:pic>
      <p:sp>
        <p:nvSpPr>
          <p:cNvPr id="191" name="Google Shape;191;p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pic>
        <p:nvPicPr>
          <p:cNvPr id="192" name="Google Shape;192;p7"/>
          <p:cNvPicPr preferRelativeResize="0"/>
          <p:nvPr/>
        </p:nvPicPr>
        <p:blipFill rotWithShape="1">
          <a:blip r:embed="rId4">
            <a:alphaModFix/>
          </a:blip>
          <a:srcRect/>
          <a:stretch/>
        </p:blipFill>
        <p:spPr>
          <a:xfrm>
            <a:off x="4952081" y="1429961"/>
            <a:ext cx="481900" cy="555275"/>
          </a:xfrm>
          <a:prstGeom prst="rect">
            <a:avLst/>
          </a:prstGeom>
          <a:noFill/>
          <a:ln>
            <a:noFill/>
          </a:ln>
        </p:spPr>
      </p:pic>
      <p:pic>
        <p:nvPicPr>
          <p:cNvPr id="193" name="Google Shape;193;p7"/>
          <p:cNvPicPr preferRelativeResize="0"/>
          <p:nvPr/>
        </p:nvPicPr>
        <p:blipFill rotWithShape="1">
          <a:blip r:embed="rId5">
            <a:alphaModFix/>
          </a:blip>
          <a:srcRect/>
          <a:stretch/>
        </p:blipFill>
        <p:spPr>
          <a:xfrm>
            <a:off x="5134810" y="1551654"/>
            <a:ext cx="481900" cy="555275"/>
          </a:xfrm>
          <a:prstGeom prst="rect">
            <a:avLst/>
          </a:prstGeom>
          <a:noFill/>
          <a:ln>
            <a:noFill/>
          </a:ln>
        </p:spPr>
      </p:pic>
      <p:pic>
        <p:nvPicPr>
          <p:cNvPr id="194" name="Google Shape;194;p7"/>
          <p:cNvPicPr preferRelativeResize="0"/>
          <p:nvPr/>
        </p:nvPicPr>
        <p:blipFill rotWithShape="1">
          <a:blip r:embed="rId6">
            <a:alphaModFix/>
          </a:blip>
          <a:srcRect/>
          <a:stretch/>
        </p:blipFill>
        <p:spPr>
          <a:xfrm>
            <a:off x="6219151" y="2165629"/>
            <a:ext cx="1111472" cy="961913"/>
          </a:xfrm>
          <a:prstGeom prst="rect">
            <a:avLst/>
          </a:prstGeom>
          <a:noFill/>
          <a:ln>
            <a:noFill/>
          </a:ln>
        </p:spPr>
      </p:pic>
      <p:pic>
        <p:nvPicPr>
          <p:cNvPr id="195" name="Google Shape;195;p7"/>
          <p:cNvPicPr preferRelativeResize="0"/>
          <p:nvPr/>
        </p:nvPicPr>
        <p:blipFill rotWithShape="1">
          <a:blip r:embed="rId6">
            <a:alphaModFix/>
          </a:blip>
          <a:srcRect/>
          <a:stretch/>
        </p:blipFill>
        <p:spPr>
          <a:xfrm>
            <a:off x="6219151" y="1773063"/>
            <a:ext cx="1111472" cy="961913"/>
          </a:xfrm>
          <a:prstGeom prst="rect">
            <a:avLst/>
          </a:prstGeom>
          <a:noFill/>
          <a:ln>
            <a:noFill/>
          </a:ln>
        </p:spPr>
      </p:pic>
      <p:pic>
        <p:nvPicPr>
          <p:cNvPr id="196" name="Google Shape;196;p7"/>
          <p:cNvPicPr preferRelativeResize="0"/>
          <p:nvPr/>
        </p:nvPicPr>
        <p:blipFill rotWithShape="1">
          <a:blip r:embed="rId7">
            <a:alphaModFix/>
          </a:blip>
          <a:srcRect/>
          <a:stretch/>
        </p:blipFill>
        <p:spPr>
          <a:xfrm>
            <a:off x="6152137" y="751731"/>
            <a:ext cx="1245500" cy="799942"/>
          </a:xfrm>
          <a:prstGeom prst="rect">
            <a:avLst/>
          </a:prstGeom>
          <a:noFill/>
          <a:ln>
            <a:noFill/>
          </a:ln>
        </p:spPr>
      </p:pic>
      <p:pic>
        <p:nvPicPr>
          <p:cNvPr id="197" name="Google Shape;197;p7"/>
          <p:cNvPicPr preferRelativeResize="0"/>
          <p:nvPr/>
        </p:nvPicPr>
        <p:blipFill rotWithShape="1">
          <a:blip r:embed="rId8">
            <a:alphaModFix/>
          </a:blip>
          <a:srcRect/>
          <a:stretch/>
        </p:blipFill>
        <p:spPr>
          <a:xfrm>
            <a:off x="7945428" y="1662253"/>
            <a:ext cx="848475" cy="555275"/>
          </a:xfrm>
          <a:prstGeom prst="rect">
            <a:avLst/>
          </a:prstGeom>
          <a:noFill/>
          <a:ln>
            <a:noFill/>
          </a:ln>
        </p:spPr>
      </p:pic>
      <p:cxnSp>
        <p:nvCxnSpPr>
          <p:cNvPr id="198" name="Google Shape;198;p7"/>
          <p:cNvCxnSpPr/>
          <p:nvPr/>
        </p:nvCxnSpPr>
        <p:spPr>
          <a:xfrm>
            <a:off x="7523951" y="3252779"/>
            <a:ext cx="664200" cy="383400"/>
          </a:xfrm>
          <a:prstGeom prst="straightConnector1">
            <a:avLst/>
          </a:prstGeom>
          <a:noFill/>
          <a:ln w="19050" cap="rnd" cmpd="sng">
            <a:solidFill>
              <a:schemeClr val="accent3"/>
            </a:solidFill>
            <a:prstDash val="dash"/>
            <a:round/>
            <a:headEnd type="none" w="sm" len="sm"/>
            <a:tailEnd type="none" w="sm" len="sm"/>
          </a:ln>
        </p:spPr>
      </p:cxnSp>
      <p:cxnSp>
        <p:nvCxnSpPr>
          <p:cNvPr id="199" name="Google Shape;199;p7"/>
          <p:cNvCxnSpPr/>
          <p:nvPr/>
        </p:nvCxnSpPr>
        <p:spPr>
          <a:xfrm>
            <a:off x="5475701" y="2030729"/>
            <a:ext cx="559800" cy="323100"/>
          </a:xfrm>
          <a:prstGeom prst="straightConnector1">
            <a:avLst/>
          </a:prstGeom>
          <a:noFill/>
          <a:ln w="19050" cap="rnd" cmpd="sng">
            <a:solidFill>
              <a:schemeClr val="accent6"/>
            </a:solidFill>
            <a:prstDash val="dash"/>
            <a:round/>
            <a:headEnd type="none" w="sm" len="sm"/>
            <a:tailEnd type="none" w="sm" len="sm"/>
          </a:ln>
        </p:spPr>
      </p:cxnSp>
      <p:pic>
        <p:nvPicPr>
          <p:cNvPr id="200" name="Google Shape;200;p7"/>
          <p:cNvPicPr preferRelativeResize="0"/>
          <p:nvPr/>
        </p:nvPicPr>
        <p:blipFill rotWithShape="1">
          <a:blip r:embed="rId9">
            <a:alphaModFix/>
          </a:blip>
          <a:srcRect/>
          <a:stretch/>
        </p:blipFill>
        <p:spPr>
          <a:xfrm>
            <a:off x="8268164" y="1366207"/>
            <a:ext cx="190716" cy="555275"/>
          </a:xfrm>
          <a:prstGeom prst="rect">
            <a:avLst/>
          </a:prstGeom>
          <a:noFill/>
          <a:ln>
            <a:noFill/>
          </a:ln>
        </p:spPr>
      </p:pic>
      <p:cxnSp>
        <p:nvCxnSpPr>
          <p:cNvPr id="201" name="Google Shape;201;p7"/>
          <p:cNvCxnSpPr/>
          <p:nvPr/>
        </p:nvCxnSpPr>
        <p:spPr>
          <a:xfrm flipH="1">
            <a:off x="5202701" y="3176579"/>
            <a:ext cx="936600" cy="540900"/>
          </a:xfrm>
          <a:prstGeom prst="straightConnector1">
            <a:avLst/>
          </a:prstGeom>
          <a:noFill/>
          <a:ln w="19050" cap="rnd" cmpd="sng">
            <a:solidFill>
              <a:schemeClr val="accent3"/>
            </a:solidFill>
            <a:prstDash val="dash"/>
            <a:round/>
            <a:headEnd type="none" w="sm" len="sm"/>
            <a:tailEnd type="none" w="sm" len="sm"/>
          </a:ln>
        </p:spPr>
      </p:cxnSp>
      <p:cxnSp>
        <p:nvCxnSpPr>
          <p:cNvPr id="202" name="Google Shape;202;p7"/>
          <p:cNvCxnSpPr/>
          <p:nvPr/>
        </p:nvCxnSpPr>
        <p:spPr>
          <a:xfrm flipH="1">
            <a:off x="7475351" y="2106929"/>
            <a:ext cx="559800" cy="323100"/>
          </a:xfrm>
          <a:prstGeom prst="straightConnector1">
            <a:avLst/>
          </a:prstGeom>
          <a:noFill/>
          <a:ln w="19050" cap="rnd" cmpd="sng">
            <a:solidFill>
              <a:schemeClr val="accent1"/>
            </a:solidFill>
            <a:prstDash val="dash"/>
            <a:round/>
            <a:headEnd type="none" w="sm" len="sm"/>
            <a:tailEnd type="none" w="sm" len="sm"/>
          </a:ln>
        </p:spPr>
      </p:cxnSp>
      <p:pic>
        <p:nvPicPr>
          <p:cNvPr id="203" name="Google Shape;203;p7"/>
          <p:cNvPicPr preferRelativeResize="0"/>
          <p:nvPr/>
        </p:nvPicPr>
        <p:blipFill rotWithShape="1">
          <a:blip r:embed="rId10">
            <a:alphaModFix/>
          </a:blip>
          <a:srcRect/>
          <a:stretch/>
        </p:blipFill>
        <p:spPr>
          <a:xfrm>
            <a:off x="4987989" y="2728487"/>
            <a:ext cx="1019495" cy="1122001"/>
          </a:xfrm>
          <a:prstGeom prst="rect">
            <a:avLst/>
          </a:prstGeom>
          <a:noFill/>
          <a:ln>
            <a:noFill/>
          </a:ln>
        </p:spPr>
      </p:pic>
      <p:pic>
        <p:nvPicPr>
          <p:cNvPr id="204" name="Google Shape;204;p7"/>
          <p:cNvPicPr preferRelativeResize="0"/>
          <p:nvPr/>
        </p:nvPicPr>
        <p:blipFill rotWithShape="1">
          <a:blip r:embed="rId11">
            <a:alphaModFix/>
          </a:blip>
          <a:srcRect/>
          <a:stretch/>
        </p:blipFill>
        <p:spPr>
          <a:xfrm>
            <a:off x="8225842" y="3283485"/>
            <a:ext cx="430025" cy="599150"/>
          </a:xfrm>
          <a:prstGeom prst="rect">
            <a:avLst/>
          </a:prstGeom>
          <a:noFill/>
          <a:ln>
            <a:noFill/>
          </a:ln>
        </p:spPr>
      </p:pic>
      <p:pic>
        <p:nvPicPr>
          <p:cNvPr id="205" name="Google Shape;205;p7"/>
          <p:cNvPicPr preferRelativeResize="0"/>
          <p:nvPr/>
        </p:nvPicPr>
        <p:blipFill rotWithShape="1">
          <a:blip r:embed="rId12">
            <a:alphaModFix/>
          </a:blip>
          <a:srcRect/>
          <a:stretch/>
        </p:blipFill>
        <p:spPr>
          <a:xfrm>
            <a:off x="8599259" y="3443846"/>
            <a:ext cx="430025" cy="599150"/>
          </a:xfrm>
          <a:prstGeom prst="rect">
            <a:avLst/>
          </a:prstGeom>
          <a:noFill/>
          <a:ln>
            <a:noFill/>
          </a:ln>
        </p:spPr>
      </p:pic>
      <p:sp>
        <p:nvSpPr>
          <p:cNvPr id="206" name="Google Shape;206;p7"/>
          <p:cNvSpPr/>
          <p:nvPr/>
        </p:nvSpPr>
        <p:spPr>
          <a:xfrm>
            <a:off x="6679476" y="1640741"/>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7"/>
          <p:cNvSpPr/>
          <p:nvPr/>
        </p:nvSpPr>
        <p:spPr>
          <a:xfrm>
            <a:off x="486643" y="232786"/>
            <a:ext cx="3591087" cy="806306"/>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7"/>
          <p:cNvSpPr txBox="1"/>
          <p:nvPr/>
        </p:nvSpPr>
        <p:spPr>
          <a:xfrm>
            <a:off x="777879" y="345397"/>
            <a:ext cx="4577719" cy="6936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Garamond"/>
                <a:ea typeface="Garamond"/>
                <a:cs typeface="Garamond"/>
                <a:sym typeface="Garamond"/>
              </a:rPr>
              <a:t>Scaffold Widget</a:t>
            </a:r>
            <a:endParaRPr sz="2800" b="1" i="0" u="none" strike="noStrike" cap="none">
              <a:solidFill>
                <a:schemeClr val="lt1"/>
              </a:solidFill>
              <a:latin typeface="Garamond"/>
              <a:ea typeface="Garamond"/>
              <a:cs typeface="Garamond"/>
              <a:sym typeface="Garamond"/>
            </a:endParaRPr>
          </a:p>
        </p:txBody>
      </p:sp>
      <p:sp>
        <p:nvSpPr>
          <p:cNvPr id="209" name="Google Shape;209;p7"/>
          <p:cNvSpPr txBox="1">
            <a:spLocks noGrp="1"/>
          </p:cNvSpPr>
          <p:nvPr>
            <p:ph type="subTitle" idx="4294967295"/>
          </p:nvPr>
        </p:nvSpPr>
        <p:spPr>
          <a:xfrm>
            <a:off x="291724" y="1128800"/>
            <a:ext cx="5860500" cy="1970100"/>
          </a:xfrm>
          <a:prstGeom prst="rect">
            <a:avLst/>
          </a:prstGeom>
          <a:noFill/>
          <a:ln>
            <a:noFill/>
          </a:ln>
        </p:spPr>
        <p:txBody>
          <a:bodyPr spcFirstLastPara="1" wrap="square" lIns="0" tIns="0" rIns="0" bIns="0" anchor="t" anchorCtr="0">
            <a:spAutoFit/>
          </a:bodyPr>
          <a:lstStyle/>
          <a:p>
            <a:pPr marL="285750" marR="0" lvl="0" indent="-285750" algn="l" rtl="0">
              <a:lnSpc>
                <a:spcPct val="200000"/>
              </a:lnSpc>
              <a:spcBef>
                <a:spcPts val="600"/>
              </a:spcBef>
              <a:spcAft>
                <a:spcPts val="0"/>
              </a:spcAft>
              <a:buClr>
                <a:schemeClr val="accent5"/>
              </a:buClr>
              <a:buSzPts val="1800"/>
              <a:buFont typeface="Noto Sans Symbols"/>
              <a:buChar char="❖"/>
            </a:pPr>
            <a:r>
              <a:rPr lang="en-US" sz="1400" b="0" i="0" u="none" strike="noStrike" cap="none">
                <a:solidFill>
                  <a:schemeClr val="lt1"/>
                </a:solidFill>
                <a:latin typeface="Arial"/>
                <a:ea typeface="Arial"/>
                <a:cs typeface="Arial"/>
                <a:sym typeface="Arial"/>
              </a:rPr>
              <a:t>A </a:t>
            </a:r>
            <a:r>
              <a:rPr lang="en-US" sz="1400" b="1" i="0" u="none" strike="noStrike" cap="none">
                <a:solidFill>
                  <a:schemeClr val="lt1"/>
                </a:solidFill>
                <a:latin typeface="Arial"/>
                <a:ea typeface="Arial"/>
                <a:cs typeface="Arial"/>
                <a:sym typeface="Arial"/>
              </a:rPr>
              <a:t>Scaffold Widget </a:t>
            </a:r>
            <a:r>
              <a:rPr lang="en-US" sz="1400" b="0" i="0" u="none" strike="noStrike" cap="none">
                <a:solidFill>
                  <a:schemeClr val="lt1"/>
                </a:solidFill>
                <a:latin typeface="Arial"/>
                <a:ea typeface="Arial"/>
                <a:cs typeface="Arial"/>
                <a:sym typeface="Arial"/>
              </a:rPr>
              <a:t>is basically a wrapper to a few different layout widgets. </a:t>
            </a:r>
            <a:endParaRPr/>
          </a:p>
          <a:p>
            <a:pPr marL="285750" marR="0" lvl="0" indent="-285750" algn="l" rtl="0">
              <a:lnSpc>
                <a:spcPct val="200000"/>
              </a:lnSpc>
              <a:spcBef>
                <a:spcPts val="600"/>
              </a:spcBef>
              <a:spcAft>
                <a:spcPts val="0"/>
              </a:spcAft>
              <a:buClr>
                <a:schemeClr val="accent5"/>
              </a:buClr>
              <a:buSzPts val="1800"/>
              <a:buFont typeface="Noto Sans Symbols"/>
              <a:buChar char="❖"/>
            </a:pPr>
            <a:r>
              <a:rPr lang="en-US" sz="1400" b="0" i="0" u="none" strike="noStrike" cap="none">
                <a:solidFill>
                  <a:schemeClr val="lt1"/>
                </a:solidFill>
                <a:latin typeface="Arial"/>
                <a:ea typeface="Arial"/>
                <a:cs typeface="Arial"/>
                <a:sym typeface="Arial"/>
              </a:rPr>
              <a:t>For example, the app bar, the body, and a floating action button. </a:t>
            </a:r>
            <a:endParaRPr/>
          </a:p>
          <a:p>
            <a:pPr marL="342900" marR="0" lvl="0" indent="-342900" algn="l" rtl="0">
              <a:lnSpc>
                <a:spcPct val="200000"/>
              </a:lnSpc>
              <a:spcBef>
                <a:spcPts val="600"/>
              </a:spcBef>
              <a:spcAft>
                <a:spcPts val="0"/>
              </a:spcAft>
              <a:buClr>
                <a:schemeClr val="accent5"/>
              </a:buClr>
              <a:buSzPts val="1800"/>
              <a:buFont typeface="Noto Sans Symbols"/>
              <a:buChar char="❖"/>
            </a:pPr>
            <a:r>
              <a:rPr lang="en-US" sz="1400" b="0" i="0" u="none" strike="noStrike" cap="none">
                <a:solidFill>
                  <a:schemeClr val="lt1"/>
                </a:solidFill>
                <a:latin typeface="Arial"/>
                <a:ea typeface="Arial"/>
                <a:cs typeface="Arial"/>
                <a:sym typeface="Arial"/>
              </a:rPr>
              <a:t>Provides a framework which implements the basic material </a:t>
            </a:r>
            <a:endParaRPr sz="1400" b="0" i="0" u="none" strike="noStrike" cap="none">
              <a:solidFill>
                <a:schemeClr val="lt1"/>
              </a:solidFill>
              <a:latin typeface="Arial"/>
              <a:ea typeface="Arial"/>
              <a:cs typeface="Arial"/>
              <a:sym typeface="Arial"/>
            </a:endParaRPr>
          </a:p>
        </p:txBody>
      </p:sp>
      <p:pic>
        <p:nvPicPr>
          <p:cNvPr id="210" name="Google Shape;210;p7"/>
          <p:cNvPicPr preferRelativeResize="0"/>
          <p:nvPr/>
        </p:nvPicPr>
        <p:blipFill rotWithShape="1">
          <a:blip r:embed="rId13">
            <a:alphaModFix/>
          </a:blip>
          <a:srcRect/>
          <a:stretch/>
        </p:blipFill>
        <p:spPr>
          <a:xfrm>
            <a:off x="993566" y="3283475"/>
            <a:ext cx="5680500" cy="1514100"/>
          </a:xfrm>
          <a:prstGeom prst="roundRect">
            <a:avLst>
              <a:gd name="adj" fmla="val 8594"/>
            </a:avLst>
          </a:prstGeom>
          <a:solidFill>
            <a:srgbClr val="ECECEC"/>
          </a:solidFill>
          <a:ln>
            <a:noFill/>
          </a:ln>
          <a:effectLst>
            <a:reflection stA="38000" endPos="28000" dist="5000" dir="5400000" sy="-100000" algn="bl" rotWithShape="0"/>
          </a:effectLst>
        </p:spPr>
      </p:pic>
      <p:pic>
        <p:nvPicPr>
          <p:cNvPr id="211" name="Google Shape;211;p7" descr="A picture containing text, businesscard, vector graphics&#10;&#10;Description automatically generated"/>
          <p:cNvPicPr preferRelativeResize="0"/>
          <p:nvPr/>
        </p:nvPicPr>
        <p:blipFill rotWithShape="1">
          <a:blip r:embed="rId14">
            <a:alphaModFix/>
          </a:blip>
          <a:srcRect/>
          <a:stretch/>
        </p:blipFill>
        <p:spPr>
          <a:xfrm>
            <a:off x="8594609" y="163899"/>
            <a:ext cx="378671" cy="330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
        <p:nvSpPr>
          <p:cNvPr id="217" name="Google Shape;217;p8"/>
          <p:cNvSpPr/>
          <p:nvPr/>
        </p:nvSpPr>
        <p:spPr>
          <a:xfrm>
            <a:off x="386604" y="268335"/>
            <a:ext cx="3731741" cy="970318"/>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2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8"/>
          <p:cNvSpPr txBox="1"/>
          <p:nvPr/>
        </p:nvSpPr>
        <p:spPr>
          <a:xfrm>
            <a:off x="755758" y="316816"/>
            <a:ext cx="3360600" cy="601800"/>
          </a:xfrm>
          <a:prstGeom prst="rect">
            <a:avLst/>
          </a:prstGeom>
          <a:noFill/>
          <a:ln>
            <a:noFill/>
          </a:ln>
        </p:spPr>
        <p:txBody>
          <a:bodyPr spcFirstLastPara="1" wrap="square" lIns="0" tIns="0" rIns="0" bIns="0" anchor="b" anchorCtr="0">
            <a:noAutofit/>
          </a:bodyPr>
          <a:lstStyle/>
          <a:p>
            <a:pPr marL="0" marR="0" lvl="0" indent="0" algn="l" rtl="0">
              <a:lnSpc>
                <a:spcPct val="200000"/>
              </a:lnSpc>
              <a:spcBef>
                <a:spcPts val="0"/>
              </a:spcBef>
              <a:spcAft>
                <a:spcPts val="0"/>
              </a:spcAft>
              <a:buClr>
                <a:schemeClr val="lt1"/>
              </a:buClr>
              <a:buSzPts val="3200"/>
              <a:buFont typeface="Lexend Deca"/>
              <a:buNone/>
            </a:pPr>
            <a:r>
              <a:rPr lang="en-US" sz="2800" b="1" i="0" u="none" strike="noStrike" cap="none">
                <a:solidFill>
                  <a:schemeClr val="lt1"/>
                </a:solidFill>
                <a:latin typeface="Garamond"/>
                <a:ea typeface="Garamond"/>
                <a:cs typeface="Garamond"/>
                <a:sym typeface="Garamond"/>
              </a:rPr>
              <a:t>Text Style Widget </a:t>
            </a:r>
            <a:endParaRPr/>
          </a:p>
        </p:txBody>
      </p:sp>
      <p:sp>
        <p:nvSpPr>
          <p:cNvPr id="219" name="Google Shape;219;p8"/>
          <p:cNvSpPr txBox="1"/>
          <p:nvPr/>
        </p:nvSpPr>
        <p:spPr>
          <a:xfrm>
            <a:off x="295565" y="1351398"/>
            <a:ext cx="7899400" cy="3472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000000"/>
              </a:buClr>
              <a:buSzPts val="1400"/>
              <a:buFont typeface="Noto Sans Symbols"/>
              <a:buChar char="❖"/>
            </a:pPr>
            <a:r>
              <a:rPr lang="en-US" sz="1400" b="0" i="0" u="none" strike="noStrike" cap="none">
                <a:solidFill>
                  <a:schemeClr val="lt2"/>
                </a:solidFill>
                <a:latin typeface="Arial"/>
                <a:ea typeface="Arial"/>
                <a:cs typeface="Arial"/>
                <a:sym typeface="Arial"/>
              </a:rPr>
              <a:t>Allows you to customize text </a:t>
            </a:r>
            <a:endParaRPr/>
          </a:p>
          <a:p>
            <a:pPr marL="285750" marR="0" lvl="0" indent="-285750" algn="l" rtl="0">
              <a:lnSpc>
                <a:spcPct val="200000"/>
              </a:lnSpc>
              <a:spcBef>
                <a:spcPts val="0"/>
              </a:spcBef>
              <a:spcAft>
                <a:spcPts val="0"/>
              </a:spcAft>
              <a:buClr>
                <a:srgbClr val="000000"/>
              </a:buClr>
              <a:buSzPts val="1400"/>
              <a:buFont typeface="Noto Sans Symbols"/>
              <a:buChar char="❖"/>
            </a:pPr>
            <a:r>
              <a:rPr lang="en-US" sz="1400" b="0" i="0" u="none" strike="noStrike" cap="none">
                <a:solidFill>
                  <a:schemeClr val="lt2"/>
                </a:solidFill>
                <a:latin typeface="Arial"/>
                <a:ea typeface="Arial"/>
                <a:cs typeface="Arial"/>
                <a:sym typeface="Arial"/>
              </a:rPr>
              <a:t>Allows you to change text:</a:t>
            </a:r>
            <a:endParaRPr/>
          </a:p>
          <a:p>
            <a:pPr marL="457200" marR="0" lvl="1" indent="0" algn="l" rtl="0">
              <a:lnSpc>
                <a:spcPct val="200000"/>
              </a:lnSpc>
              <a:spcBef>
                <a:spcPts val="0"/>
              </a:spcBef>
              <a:spcAft>
                <a:spcPts val="0"/>
              </a:spcAft>
              <a:buNone/>
            </a:pPr>
            <a:r>
              <a:rPr lang="en-US" sz="1400" b="0" i="0" u="none" strike="noStrike" cap="none">
                <a:solidFill>
                  <a:schemeClr val="lt2"/>
                </a:solidFill>
                <a:latin typeface="Arial"/>
                <a:ea typeface="Arial"/>
                <a:cs typeface="Arial"/>
                <a:sym typeface="Arial"/>
              </a:rPr>
              <a:t>-	Font size</a:t>
            </a:r>
            <a:endParaRPr/>
          </a:p>
          <a:p>
            <a:pPr marL="457200" marR="0" lvl="1" indent="0" algn="l" rtl="0">
              <a:lnSpc>
                <a:spcPct val="200000"/>
              </a:lnSpc>
              <a:spcBef>
                <a:spcPts val="0"/>
              </a:spcBef>
              <a:spcAft>
                <a:spcPts val="0"/>
              </a:spcAft>
              <a:buNone/>
            </a:pPr>
            <a:r>
              <a:rPr lang="en-US" sz="1400" b="0" i="0" u="none" strike="noStrike" cap="none">
                <a:solidFill>
                  <a:schemeClr val="lt2"/>
                </a:solidFill>
                <a:latin typeface="Arial"/>
                <a:ea typeface="Arial"/>
                <a:cs typeface="Arial"/>
                <a:sym typeface="Arial"/>
              </a:rPr>
              <a:t>- 	Ability to bold text</a:t>
            </a:r>
            <a:endParaRPr/>
          </a:p>
          <a:p>
            <a:pPr marL="457200" marR="0" lvl="1" indent="0" algn="l" rtl="0">
              <a:lnSpc>
                <a:spcPct val="200000"/>
              </a:lnSpc>
              <a:spcBef>
                <a:spcPts val="0"/>
              </a:spcBef>
              <a:spcAft>
                <a:spcPts val="0"/>
              </a:spcAft>
              <a:buNone/>
            </a:pPr>
            <a:r>
              <a:rPr lang="en-US" sz="1400" b="0" i="0" u="none" strike="noStrike" cap="none">
                <a:solidFill>
                  <a:schemeClr val="lt2"/>
                </a:solidFill>
                <a:latin typeface="Arial"/>
                <a:ea typeface="Arial"/>
                <a:cs typeface="Arial"/>
                <a:sym typeface="Arial"/>
              </a:rPr>
              <a:t>- 	Letter spacing</a:t>
            </a:r>
            <a:endParaRPr/>
          </a:p>
          <a:p>
            <a:pPr marL="457200" marR="0" lvl="1" indent="0" algn="l" rtl="0">
              <a:lnSpc>
                <a:spcPct val="200000"/>
              </a:lnSpc>
              <a:spcBef>
                <a:spcPts val="0"/>
              </a:spcBef>
              <a:spcAft>
                <a:spcPts val="0"/>
              </a:spcAft>
              <a:buNone/>
            </a:pPr>
            <a:r>
              <a:rPr lang="en-US" sz="1400" b="0" i="0" u="none" strike="noStrike" cap="none">
                <a:solidFill>
                  <a:schemeClr val="lt2"/>
                </a:solidFill>
                <a:latin typeface="Arial"/>
                <a:ea typeface="Arial"/>
                <a:cs typeface="Arial"/>
                <a:sym typeface="Arial"/>
              </a:rPr>
              <a:t>-	Color</a:t>
            </a:r>
            <a:endParaRPr/>
          </a:p>
          <a:p>
            <a:pPr marL="457200" marR="0" lvl="1" indent="0" algn="l" rtl="0">
              <a:lnSpc>
                <a:spcPct val="200000"/>
              </a:lnSpc>
              <a:spcBef>
                <a:spcPts val="0"/>
              </a:spcBef>
              <a:spcAft>
                <a:spcPts val="0"/>
              </a:spcAft>
              <a:buNone/>
            </a:pPr>
            <a:r>
              <a:rPr lang="en-US" sz="1400" b="0" i="0" u="none" strike="noStrike" cap="none">
                <a:solidFill>
                  <a:schemeClr val="lt2"/>
                </a:solidFill>
                <a:latin typeface="Arial"/>
                <a:ea typeface="Arial"/>
                <a:cs typeface="Arial"/>
                <a:sym typeface="Arial"/>
              </a:rPr>
              <a:t>-	Font</a:t>
            </a:r>
            <a:endParaRPr/>
          </a:p>
          <a:p>
            <a:pPr marL="742950" marR="0" lvl="1" indent="-196850" algn="l" rtl="0">
              <a:lnSpc>
                <a:spcPct val="2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p:txBody>
      </p:sp>
      <p:pic>
        <p:nvPicPr>
          <p:cNvPr id="220" name="Google Shape;220;p8"/>
          <p:cNvPicPr preferRelativeResize="0"/>
          <p:nvPr/>
        </p:nvPicPr>
        <p:blipFill rotWithShape="1">
          <a:blip r:embed="rId3">
            <a:alphaModFix/>
          </a:blip>
          <a:srcRect l="-4024" t="-10444" r="-2873" b="-6648"/>
          <a:stretch/>
        </p:blipFill>
        <p:spPr>
          <a:xfrm>
            <a:off x="4571847" y="494100"/>
            <a:ext cx="3902363" cy="1602951"/>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221" name="Google Shape;221;p8"/>
          <p:cNvPicPr preferRelativeResize="0"/>
          <p:nvPr/>
        </p:nvPicPr>
        <p:blipFill rotWithShape="1">
          <a:blip r:embed="rId4">
            <a:alphaModFix/>
          </a:blip>
          <a:srcRect/>
          <a:stretch/>
        </p:blipFill>
        <p:spPr>
          <a:xfrm>
            <a:off x="4455979" y="2322542"/>
            <a:ext cx="4134098" cy="1958257"/>
          </a:xfrm>
          <a:prstGeom prst="roundRect">
            <a:avLst>
              <a:gd name="adj" fmla="val 8594"/>
            </a:avLst>
          </a:prstGeom>
          <a:solidFill>
            <a:srgbClr val="ECECEC"/>
          </a:solidFill>
          <a:ln>
            <a:noFill/>
          </a:ln>
          <a:effectLst>
            <a:reflection stA="38000" endPos="28000" dist="5000" dir="5400000" sy="-100000" algn="bl" rotWithShape="0"/>
          </a:effectLst>
        </p:spPr>
      </p:pic>
      <p:pic>
        <p:nvPicPr>
          <p:cNvPr id="222" name="Google Shape;222;p8" descr="A picture containing text, businesscard, vector graphics&#10;&#10;Description automatically generated"/>
          <p:cNvPicPr preferRelativeResize="0"/>
          <p:nvPr/>
        </p:nvPicPr>
        <p:blipFill rotWithShape="1">
          <a:blip r:embed="rId5">
            <a:alphaModFix/>
          </a:blip>
          <a:srcRect/>
          <a:stretch/>
        </p:blipFill>
        <p:spPr>
          <a:xfrm>
            <a:off x="8594609" y="163899"/>
            <a:ext cx="378671" cy="330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9"/>
          <p:cNvPicPr preferRelativeResize="0"/>
          <p:nvPr/>
        </p:nvPicPr>
        <p:blipFill rotWithShape="1">
          <a:blip r:embed="rId3">
            <a:alphaModFix/>
          </a:blip>
          <a:srcRect/>
          <a:stretch/>
        </p:blipFill>
        <p:spPr>
          <a:xfrm>
            <a:off x="5210416" y="2211062"/>
            <a:ext cx="2017495" cy="1209250"/>
          </a:xfrm>
          <a:prstGeom prst="rect">
            <a:avLst/>
          </a:prstGeom>
          <a:noFill/>
          <a:ln>
            <a:noFill/>
          </a:ln>
        </p:spPr>
      </p:pic>
      <p:sp>
        <p:nvSpPr>
          <p:cNvPr id="228" name="Google Shape;228;p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pic>
        <p:nvPicPr>
          <p:cNvPr id="229" name="Google Shape;229;p9"/>
          <p:cNvPicPr preferRelativeResize="0"/>
          <p:nvPr/>
        </p:nvPicPr>
        <p:blipFill rotWithShape="1">
          <a:blip r:embed="rId4">
            <a:alphaModFix/>
          </a:blip>
          <a:srcRect/>
          <a:stretch/>
        </p:blipFill>
        <p:spPr>
          <a:xfrm>
            <a:off x="4386955" y="1434470"/>
            <a:ext cx="481900" cy="555275"/>
          </a:xfrm>
          <a:prstGeom prst="rect">
            <a:avLst/>
          </a:prstGeom>
          <a:noFill/>
          <a:ln>
            <a:noFill/>
          </a:ln>
        </p:spPr>
      </p:pic>
      <p:pic>
        <p:nvPicPr>
          <p:cNvPr id="230" name="Google Shape;230;p9"/>
          <p:cNvPicPr preferRelativeResize="0"/>
          <p:nvPr/>
        </p:nvPicPr>
        <p:blipFill rotWithShape="1">
          <a:blip r:embed="rId5">
            <a:alphaModFix/>
          </a:blip>
          <a:srcRect/>
          <a:stretch/>
        </p:blipFill>
        <p:spPr>
          <a:xfrm>
            <a:off x="4569684" y="1556163"/>
            <a:ext cx="481900" cy="555275"/>
          </a:xfrm>
          <a:prstGeom prst="rect">
            <a:avLst/>
          </a:prstGeom>
          <a:noFill/>
          <a:ln>
            <a:noFill/>
          </a:ln>
        </p:spPr>
      </p:pic>
      <p:pic>
        <p:nvPicPr>
          <p:cNvPr id="231" name="Google Shape;231;p9"/>
          <p:cNvPicPr preferRelativeResize="0"/>
          <p:nvPr/>
        </p:nvPicPr>
        <p:blipFill rotWithShape="1">
          <a:blip r:embed="rId6">
            <a:alphaModFix/>
          </a:blip>
          <a:srcRect/>
          <a:stretch/>
        </p:blipFill>
        <p:spPr>
          <a:xfrm>
            <a:off x="5654025" y="2170138"/>
            <a:ext cx="1111472" cy="961913"/>
          </a:xfrm>
          <a:prstGeom prst="rect">
            <a:avLst/>
          </a:prstGeom>
          <a:noFill/>
          <a:ln>
            <a:noFill/>
          </a:ln>
        </p:spPr>
      </p:pic>
      <p:pic>
        <p:nvPicPr>
          <p:cNvPr id="232" name="Google Shape;232;p9"/>
          <p:cNvPicPr preferRelativeResize="0"/>
          <p:nvPr/>
        </p:nvPicPr>
        <p:blipFill rotWithShape="1">
          <a:blip r:embed="rId6">
            <a:alphaModFix/>
          </a:blip>
          <a:srcRect/>
          <a:stretch/>
        </p:blipFill>
        <p:spPr>
          <a:xfrm>
            <a:off x="5654025" y="1777572"/>
            <a:ext cx="1111472" cy="961913"/>
          </a:xfrm>
          <a:prstGeom prst="rect">
            <a:avLst/>
          </a:prstGeom>
          <a:noFill/>
          <a:ln>
            <a:noFill/>
          </a:ln>
        </p:spPr>
      </p:pic>
      <p:pic>
        <p:nvPicPr>
          <p:cNvPr id="233" name="Google Shape;233;p9"/>
          <p:cNvPicPr preferRelativeResize="0"/>
          <p:nvPr/>
        </p:nvPicPr>
        <p:blipFill rotWithShape="1">
          <a:blip r:embed="rId7">
            <a:alphaModFix/>
          </a:blip>
          <a:srcRect/>
          <a:stretch/>
        </p:blipFill>
        <p:spPr>
          <a:xfrm>
            <a:off x="5587011" y="756240"/>
            <a:ext cx="1245500" cy="799942"/>
          </a:xfrm>
          <a:prstGeom prst="rect">
            <a:avLst/>
          </a:prstGeom>
          <a:noFill/>
          <a:ln>
            <a:noFill/>
          </a:ln>
        </p:spPr>
      </p:pic>
      <p:pic>
        <p:nvPicPr>
          <p:cNvPr id="234" name="Google Shape;234;p9"/>
          <p:cNvPicPr preferRelativeResize="0"/>
          <p:nvPr/>
        </p:nvPicPr>
        <p:blipFill rotWithShape="1">
          <a:blip r:embed="rId8">
            <a:alphaModFix/>
          </a:blip>
          <a:srcRect/>
          <a:stretch/>
        </p:blipFill>
        <p:spPr>
          <a:xfrm>
            <a:off x="7380302" y="1666762"/>
            <a:ext cx="848475" cy="555275"/>
          </a:xfrm>
          <a:prstGeom prst="rect">
            <a:avLst/>
          </a:prstGeom>
          <a:noFill/>
          <a:ln>
            <a:noFill/>
          </a:ln>
        </p:spPr>
      </p:pic>
      <p:cxnSp>
        <p:nvCxnSpPr>
          <p:cNvPr id="235" name="Google Shape;235;p9"/>
          <p:cNvCxnSpPr/>
          <p:nvPr/>
        </p:nvCxnSpPr>
        <p:spPr>
          <a:xfrm>
            <a:off x="6958825" y="3257288"/>
            <a:ext cx="664200" cy="383400"/>
          </a:xfrm>
          <a:prstGeom prst="straightConnector1">
            <a:avLst/>
          </a:prstGeom>
          <a:noFill/>
          <a:ln w="19050" cap="rnd" cmpd="sng">
            <a:solidFill>
              <a:schemeClr val="accent3"/>
            </a:solidFill>
            <a:prstDash val="dash"/>
            <a:round/>
            <a:headEnd type="none" w="sm" len="sm"/>
            <a:tailEnd type="none" w="sm" len="sm"/>
          </a:ln>
        </p:spPr>
      </p:cxnSp>
      <p:cxnSp>
        <p:nvCxnSpPr>
          <p:cNvPr id="236" name="Google Shape;236;p9"/>
          <p:cNvCxnSpPr/>
          <p:nvPr/>
        </p:nvCxnSpPr>
        <p:spPr>
          <a:xfrm>
            <a:off x="4910575" y="2035238"/>
            <a:ext cx="559800" cy="323100"/>
          </a:xfrm>
          <a:prstGeom prst="straightConnector1">
            <a:avLst/>
          </a:prstGeom>
          <a:noFill/>
          <a:ln w="19050" cap="rnd" cmpd="sng">
            <a:solidFill>
              <a:schemeClr val="accent6"/>
            </a:solidFill>
            <a:prstDash val="dash"/>
            <a:round/>
            <a:headEnd type="none" w="sm" len="sm"/>
            <a:tailEnd type="none" w="sm" len="sm"/>
          </a:ln>
        </p:spPr>
      </p:cxnSp>
      <p:pic>
        <p:nvPicPr>
          <p:cNvPr id="237" name="Google Shape;237;p9"/>
          <p:cNvPicPr preferRelativeResize="0"/>
          <p:nvPr/>
        </p:nvPicPr>
        <p:blipFill rotWithShape="1">
          <a:blip r:embed="rId9">
            <a:alphaModFix/>
          </a:blip>
          <a:srcRect/>
          <a:stretch/>
        </p:blipFill>
        <p:spPr>
          <a:xfrm>
            <a:off x="7703038" y="1370716"/>
            <a:ext cx="190716" cy="555275"/>
          </a:xfrm>
          <a:prstGeom prst="rect">
            <a:avLst/>
          </a:prstGeom>
          <a:noFill/>
          <a:ln>
            <a:noFill/>
          </a:ln>
        </p:spPr>
      </p:pic>
      <p:cxnSp>
        <p:nvCxnSpPr>
          <p:cNvPr id="238" name="Google Shape;238;p9"/>
          <p:cNvCxnSpPr/>
          <p:nvPr/>
        </p:nvCxnSpPr>
        <p:spPr>
          <a:xfrm flipH="1">
            <a:off x="4637575" y="3181088"/>
            <a:ext cx="936600" cy="540900"/>
          </a:xfrm>
          <a:prstGeom prst="straightConnector1">
            <a:avLst/>
          </a:prstGeom>
          <a:noFill/>
          <a:ln w="19050" cap="rnd" cmpd="sng">
            <a:solidFill>
              <a:schemeClr val="accent3"/>
            </a:solidFill>
            <a:prstDash val="dash"/>
            <a:round/>
            <a:headEnd type="none" w="sm" len="sm"/>
            <a:tailEnd type="none" w="sm" len="sm"/>
          </a:ln>
        </p:spPr>
      </p:cxnSp>
      <p:cxnSp>
        <p:nvCxnSpPr>
          <p:cNvPr id="239" name="Google Shape;239;p9"/>
          <p:cNvCxnSpPr/>
          <p:nvPr/>
        </p:nvCxnSpPr>
        <p:spPr>
          <a:xfrm flipH="1">
            <a:off x="6910225" y="2111438"/>
            <a:ext cx="559800" cy="323100"/>
          </a:xfrm>
          <a:prstGeom prst="straightConnector1">
            <a:avLst/>
          </a:prstGeom>
          <a:noFill/>
          <a:ln w="19050" cap="rnd" cmpd="sng">
            <a:solidFill>
              <a:schemeClr val="accent1"/>
            </a:solidFill>
            <a:prstDash val="dash"/>
            <a:round/>
            <a:headEnd type="none" w="sm" len="sm"/>
            <a:tailEnd type="none" w="sm" len="sm"/>
          </a:ln>
        </p:spPr>
      </p:cxnSp>
      <p:pic>
        <p:nvPicPr>
          <p:cNvPr id="240" name="Google Shape;240;p9"/>
          <p:cNvPicPr preferRelativeResize="0"/>
          <p:nvPr/>
        </p:nvPicPr>
        <p:blipFill rotWithShape="1">
          <a:blip r:embed="rId10">
            <a:alphaModFix/>
          </a:blip>
          <a:srcRect/>
          <a:stretch/>
        </p:blipFill>
        <p:spPr>
          <a:xfrm>
            <a:off x="4422863" y="2732996"/>
            <a:ext cx="1019495" cy="1122001"/>
          </a:xfrm>
          <a:prstGeom prst="rect">
            <a:avLst/>
          </a:prstGeom>
          <a:noFill/>
          <a:ln>
            <a:noFill/>
          </a:ln>
        </p:spPr>
      </p:pic>
      <p:pic>
        <p:nvPicPr>
          <p:cNvPr id="241" name="Google Shape;241;p9"/>
          <p:cNvPicPr preferRelativeResize="0"/>
          <p:nvPr/>
        </p:nvPicPr>
        <p:blipFill rotWithShape="1">
          <a:blip r:embed="rId11">
            <a:alphaModFix/>
          </a:blip>
          <a:srcRect/>
          <a:stretch/>
        </p:blipFill>
        <p:spPr>
          <a:xfrm>
            <a:off x="7660716" y="3287994"/>
            <a:ext cx="430025" cy="599150"/>
          </a:xfrm>
          <a:prstGeom prst="rect">
            <a:avLst/>
          </a:prstGeom>
          <a:noFill/>
          <a:ln>
            <a:noFill/>
          </a:ln>
        </p:spPr>
      </p:pic>
      <p:pic>
        <p:nvPicPr>
          <p:cNvPr id="242" name="Google Shape;242;p9"/>
          <p:cNvPicPr preferRelativeResize="0"/>
          <p:nvPr/>
        </p:nvPicPr>
        <p:blipFill rotWithShape="1">
          <a:blip r:embed="rId12">
            <a:alphaModFix/>
          </a:blip>
          <a:srcRect/>
          <a:stretch/>
        </p:blipFill>
        <p:spPr>
          <a:xfrm>
            <a:off x="8034133" y="3448355"/>
            <a:ext cx="430025" cy="599150"/>
          </a:xfrm>
          <a:prstGeom prst="rect">
            <a:avLst/>
          </a:prstGeom>
          <a:noFill/>
          <a:ln>
            <a:noFill/>
          </a:ln>
        </p:spPr>
      </p:pic>
      <p:sp>
        <p:nvSpPr>
          <p:cNvPr id="243" name="Google Shape;243;p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370936" y="172685"/>
            <a:ext cx="4984662" cy="962147"/>
          </a:xfrm>
          <a:prstGeom prst="rect">
            <a:avLst/>
          </a:prstGeom>
          <a:solidFill>
            <a:srgbClr val="7030A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9"/>
          <p:cNvSpPr txBox="1"/>
          <p:nvPr/>
        </p:nvSpPr>
        <p:spPr>
          <a:xfrm>
            <a:off x="777879" y="345397"/>
            <a:ext cx="4577719" cy="6936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Garamond"/>
                <a:ea typeface="Garamond"/>
                <a:cs typeface="Garamond"/>
                <a:sym typeface="Garamond"/>
              </a:rPr>
              <a:t>How does Flutter operate?</a:t>
            </a:r>
            <a:endParaRPr/>
          </a:p>
        </p:txBody>
      </p:sp>
      <p:sp>
        <p:nvSpPr>
          <p:cNvPr id="246" name="Google Shape;246;p9"/>
          <p:cNvSpPr txBox="1"/>
          <p:nvPr/>
        </p:nvSpPr>
        <p:spPr>
          <a:xfrm>
            <a:off x="475675" y="3009706"/>
            <a:ext cx="1674056"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App Bar Widget</a:t>
            </a:r>
            <a:endParaRPr/>
          </a:p>
        </p:txBody>
      </p:sp>
      <p:sp>
        <p:nvSpPr>
          <p:cNvPr id="247" name="Google Shape;247;p9"/>
          <p:cNvSpPr txBox="1"/>
          <p:nvPr/>
        </p:nvSpPr>
        <p:spPr>
          <a:xfrm>
            <a:off x="556113" y="3936453"/>
            <a:ext cx="1406769"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Text Widget</a:t>
            </a:r>
            <a:endParaRPr/>
          </a:p>
        </p:txBody>
      </p:sp>
      <p:sp>
        <p:nvSpPr>
          <p:cNvPr id="248" name="Google Shape;248;p9"/>
          <p:cNvSpPr txBox="1"/>
          <p:nvPr/>
        </p:nvSpPr>
        <p:spPr>
          <a:xfrm>
            <a:off x="3507111" y="2852849"/>
            <a:ext cx="195541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Container Widget</a:t>
            </a:r>
            <a:endParaRPr/>
          </a:p>
        </p:txBody>
      </p:sp>
      <p:sp>
        <p:nvSpPr>
          <p:cNvPr id="249" name="Google Shape;249;p9"/>
          <p:cNvSpPr txBox="1"/>
          <p:nvPr/>
        </p:nvSpPr>
        <p:spPr>
          <a:xfrm>
            <a:off x="3875678" y="3822875"/>
            <a:ext cx="138801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Text Widget</a:t>
            </a:r>
            <a:endParaRPr/>
          </a:p>
        </p:txBody>
      </p:sp>
      <p:sp>
        <p:nvSpPr>
          <p:cNvPr id="250" name="Google Shape;250;p9"/>
          <p:cNvSpPr txBox="1"/>
          <p:nvPr/>
        </p:nvSpPr>
        <p:spPr>
          <a:xfrm>
            <a:off x="2123666" y="1408240"/>
            <a:ext cx="1491176" cy="73866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Parent Widget. Example: Scaffold() </a:t>
            </a:r>
            <a:endParaRPr sz="1400" b="0" i="0" u="none" strike="noStrike" cap="none">
              <a:solidFill>
                <a:srgbClr val="000000"/>
              </a:solidFill>
              <a:latin typeface="Arial"/>
              <a:ea typeface="Arial"/>
              <a:cs typeface="Arial"/>
              <a:sym typeface="Arial"/>
            </a:endParaRPr>
          </a:p>
        </p:txBody>
      </p:sp>
      <p:cxnSp>
        <p:nvCxnSpPr>
          <p:cNvPr id="251" name="Google Shape;251;p9"/>
          <p:cNvCxnSpPr/>
          <p:nvPr/>
        </p:nvCxnSpPr>
        <p:spPr>
          <a:xfrm flipH="1">
            <a:off x="1226901" y="2008405"/>
            <a:ext cx="896765" cy="966711"/>
          </a:xfrm>
          <a:prstGeom prst="straightConnector1">
            <a:avLst/>
          </a:prstGeom>
          <a:noFill/>
          <a:ln w="28575" cap="flat" cmpd="sng">
            <a:solidFill>
              <a:srgbClr val="FF0000"/>
            </a:solidFill>
            <a:prstDash val="solid"/>
            <a:round/>
            <a:headEnd type="none" w="sm" len="sm"/>
            <a:tailEnd type="none" w="sm" len="sm"/>
          </a:ln>
        </p:spPr>
      </p:cxnSp>
      <p:cxnSp>
        <p:nvCxnSpPr>
          <p:cNvPr id="252" name="Google Shape;252;p9"/>
          <p:cNvCxnSpPr/>
          <p:nvPr/>
        </p:nvCxnSpPr>
        <p:spPr>
          <a:xfrm>
            <a:off x="1226901" y="3344448"/>
            <a:ext cx="0" cy="576148"/>
          </a:xfrm>
          <a:prstGeom prst="straightConnector1">
            <a:avLst/>
          </a:prstGeom>
          <a:noFill/>
          <a:ln w="28575" cap="flat" cmpd="sng">
            <a:solidFill>
              <a:srgbClr val="FF0000"/>
            </a:solidFill>
            <a:prstDash val="solid"/>
            <a:round/>
            <a:headEnd type="none" w="sm" len="sm"/>
            <a:tailEnd type="none" w="sm" len="sm"/>
          </a:ln>
        </p:spPr>
      </p:cxnSp>
      <p:cxnSp>
        <p:nvCxnSpPr>
          <p:cNvPr id="253" name="Google Shape;253;p9"/>
          <p:cNvCxnSpPr/>
          <p:nvPr/>
        </p:nvCxnSpPr>
        <p:spPr>
          <a:xfrm>
            <a:off x="2869254" y="2608569"/>
            <a:ext cx="0" cy="0"/>
          </a:xfrm>
          <a:prstGeom prst="straightConnector1">
            <a:avLst/>
          </a:prstGeom>
          <a:noFill/>
          <a:ln w="9525" cap="flat" cmpd="sng">
            <a:solidFill>
              <a:srgbClr val="052B9D"/>
            </a:solidFill>
            <a:prstDash val="solid"/>
            <a:round/>
            <a:headEnd type="none" w="sm" len="sm"/>
            <a:tailEnd type="none" w="sm" len="sm"/>
          </a:ln>
        </p:spPr>
      </p:cxnSp>
      <p:cxnSp>
        <p:nvCxnSpPr>
          <p:cNvPr id="254" name="Google Shape;254;p9"/>
          <p:cNvCxnSpPr/>
          <p:nvPr/>
        </p:nvCxnSpPr>
        <p:spPr>
          <a:xfrm>
            <a:off x="3607532" y="1797181"/>
            <a:ext cx="864040" cy="966711"/>
          </a:xfrm>
          <a:prstGeom prst="straightConnector1">
            <a:avLst/>
          </a:prstGeom>
          <a:noFill/>
          <a:ln w="28575" cap="flat" cmpd="sng">
            <a:solidFill>
              <a:srgbClr val="FF0000"/>
            </a:solidFill>
            <a:prstDash val="solid"/>
            <a:round/>
            <a:headEnd type="none" w="sm" len="sm"/>
            <a:tailEnd type="none" w="sm" len="sm"/>
          </a:ln>
        </p:spPr>
      </p:cxnSp>
      <p:cxnSp>
        <p:nvCxnSpPr>
          <p:cNvPr id="255" name="Google Shape;255;p9"/>
          <p:cNvCxnSpPr/>
          <p:nvPr/>
        </p:nvCxnSpPr>
        <p:spPr>
          <a:xfrm>
            <a:off x="4555920" y="3160626"/>
            <a:ext cx="0" cy="662249"/>
          </a:xfrm>
          <a:prstGeom prst="straightConnector1">
            <a:avLst/>
          </a:prstGeom>
          <a:noFill/>
          <a:ln w="28575" cap="flat" cmpd="sng">
            <a:solidFill>
              <a:srgbClr val="FF0000"/>
            </a:solidFill>
            <a:prstDash val="solid"/>
            <a:round/>
            <a:headEnd type="none" w="sm" len="sm"/>
            <a:tailEnd type="none" w="sm" len="sm"/>
          </a:ln>
        </p:spPr>
      </p:cxnSp>
      <p:pic>
        <p:nvPicPr>
          <p:cNvPr id="256" name="Google Shape;256;p9" descr="Smart Phone with solid fill"/>
          <p:cNvPicPr preferRelativeResize="0"/>
          <p:nvPr/>
        </p:nvPicPr>
        <p:blipFill rotWithShape="1">
          <a:blip r:embed="rId13">
            <a:alphaModFix/>
          </a:blip>
          <a:srcRect/>
          <a:stretch/>
        </p:blipFill>
        <p:spPr>
          <a:xfrm>
            <a:off x="5155937" y="722488"/>
            <a:ext cx="4021015" cy="4021015"/>
          </a:xfrm>
          <a:prstGeom prst="rect">
            <a:avLst/>
          </a:prstGeom>
          <a:noFill/>
          <a:ln>
            <a:noFill/>
          </a:ln>
        </p:spPr>
      </p:pic>
      <p:sp>
        <p:nvSpPr>
          <p:cNvPr id="257" name="Google Shape;257;p9"/>
          <p:cNvSpPr/>
          <p:nvPr/>
        </p:nvSpPr>
        <p:spPr>
          <a:xfrm>
            <a:off x="6347018" y="1389175"/>
            <a:ext cx="1673392" cy="379828"/>
          </a:xfrm>
          <a:prstGeom prst="rect">
            <a:avLst/>
          </a:prstGeom>
          <a:solidFill>
            <a:srgbClr val="FFC000"/>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9"/>
          <p:cNvSpPr txBox="1"/>
          <p:nvPr/>
        </p:nvSpPr>
        <p:spPr>
          <a:xfrm>
            <a:off x="6746261" y="1434470"/>
            <a:ext cx="11669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App title</a:t>
            </a:r>
            <a:endParaRPr/>
          </a:p>
        </p:txBody>
      </p:sp>
      <p:sp>
        <p:nvSpPr>
          <p:cNvPr id="259" name="Google Shape;259;p9"/>
          <p:cNvSpPr/>
          <p:nvPr/>
        </p:nvSpPr>
        <p:spPr>
          <a:xfrm>
            <a:off x="6423266" y="1777572"/>
            <a:ext cx="1491176" cy="2307101"/>
          </a:xfrm>
          <a:prstGeom prst="rect">
            <a:avLst/>
          </a:prstGeom>
          <a:solidFill>
            <a:srgbClr val="F9ECD9"/>
          </a:solidFill>
          <a:ln w="25400" cap="flat" cmpd="sng">
            <a:solidFill>
              <a:srgbClr val="0722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 name="Google Shape;260;p9"/>
          <p:cNvSpPr txBox="1"/>
          <p:nvPr/>
        </p:nvSpPr>
        <p:spPr>
          <a:xfrm>
            <a:off x="6499038" y="1911205"/>
            <a:ext cx="1350499"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Information about your app</a:t>
            </a:r>
            <a:endParaRPr/>
          </a:p>
        </p:txBody>
      </p:sp>
      <p:pic>
        <p:nvPicPr>
          <p:cNvPr id="261" name="Google Shape;261;p9" descr="A picture containing text, businesscard, vector graphics&#10;&#10;Description automatically generated"/>
          <p:cNvPicPr preferRelativeResize="0"/>
          <p:nvPr/>
        </p:nvPicPr>
        <p:blipFill rotWithShape="1">
          <a:blip r:embed="rId14">
            <a:alphaModFix/>
          </a:blip>
          <a:srcRect/>
          <a:stretch/>
        </p:blipFill>
        <p:spPr>
          <a:xfrm>
            <a:off x="8594609" y="163899"/>
            <a:ext cx="378671" cy="330201"/>
          </a:xfrm>
          <a:prstGeom prst="rect">
            <a:avLst/>
          </a:prstGeom>
          <a:noFill/>
          <a:ln>
            <a:noFill/>
          </a:ln>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929</Words>
  <Application>Microsoft Office PowerPoint</Application>
  <PresentationFormat>On-screen Show (16:9)</PresentationFormat>
  <Paragraphs>173</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Lexend Deca</vt:lpstr>
      <vt:lpstr>Garamond</vt:lpstr>
      <vt:lpstr>Noto Sans Symbols</vt:lpstr>
      <vt:lpstr>Arial</vt:lpstr>
      <vt:lpstr>Calibri</vt:lpstr>
      <vt:lpstr>Aliena template</vt:lpstr>
      <vt:lpstr>FLUTTER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Hot Reload &amp; Hot Restart </vt:lpstr>
      <vt:lpstr>PowerPoint Presentation</vt:lpstr>
      <vt:lpstr>Image widget </vt:lpstr>
      <vt:lpstr>PowerPoint Presentation</vt:lpstr>
      <vt:lpstr>PowerPoint Presentation</vt:lpstr>
      <vt:lpstr>PowerPoint Presentation</vt:lpstr>
      <vt:lpstr>PowerPoint Presentation</vt:lpstr>
      <vt:lpstr>PowerPoint Presentation</vt:lpstr>
      <vt:lpstr>Adding an Icon to the Button</vt:lpstr>
      <vt:lpstr>PowerPoint Presentation</vt:lpstr>
      <vt:lpstr>PowerPoint Presentation</vt:lpstr>
      <vt:lpstr>PowerPoint Presentation</vt:lpstr>
      <vt:lpstr>PowerPoint Presentation</vt:lpstr>
      <vt:lpstr>Rows &amp; Columns Demo</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FLUTTER WORKSHOP</dc:title>
  <dc:creator>sarah</dc:creator>
  <cp:lastModifiedBy>Sarah Ahmed</cp:lastModifiedBy>
  <cp:revision>1</cp:revision>
  <dcterms:modified xsi:type="dcterms:W3CDTF">2022-01-15T14:31:41Z</dcterms:modified>
</cp:coreProperties>
</file>